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0073FA43-A15D-4153-8E10-0E6E666F3B6B}" type="datetimeFigureOut">
              <a:rPr lang="zh-CN" altLang="en-US" smtClean="0"/>
              <a:pPr/>
              <a:t>2015/11/24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58D569-92B7-4124-B38A-6071F662AA3C}"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0073FA43-A15D-4153-8E10-0E6E666F3B6B}" type="datetimeFigureOut">
              <a:rPr lang="zh-CN" altLang="en-US" smtClean="0"/>
              <a:pPr/>
              <a:t>2015/11/24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58D569-92B7-4124-B38A-6071F662AA3C}"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0073FA43-A15D-4153-8E10-0E6E666F3B6B}" type="datetimeFigureOut">
              <a:rPr lang="zh-CN" altLang="en-US" smtClean="0"/>
              <a:pPr/>
              <a:t>2015/11/24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58D569-92B7-4124-B38A-6071F662AA3C}"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0073FA43-A15D-4153-8E10-0E6E666F3B6B}" type="datetimeFigureOut">
              <a:rPr lang="zh-CN" altLang="en-US" smtClean="0"/>
              <a:pPr/>
              <a:t>2015/11/24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58D569-92B7-4124-B38A-6071F662AA3C}"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0073FA43-A15D-4153-8E10-0E6E666F3B6B}" type="datetimeFigureOut">
              <a:rPr lang="zh-CN" altLang="en-US" smtClean="0"/>
              <a:pPr/>
              <a:t>2015/11/24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58D569-92B7-4124-B38A-6071F662AA3C}"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0073FA43-A15D-4153-8E10-0E6E666F3B6B}" type="datetimeFigureOut">
              <a:rPr lang="zh-CN" altLang="en-US" smtClean="0"/>
              <a:pPr/>
              <a:t>2015/11/24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58D569-92B7-4124-B38A-6071F662AA3C}"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0073FA43-A15D-4153-8E10-0E6E666F3B6B}" type="datetimeFigureOut">
              <a:rPr lang="zh-CN" altLang="en-US" smtClean="0"/>
              <a:pPr/>
              <a:t>2015/11/24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A58D569-92B7-4124-B38A-6071F662AA3C}"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0073FA43-A15D-4153-8E10-0E6E666F3B6B}" type="datetimeFigureOut">
              <a:rPr lang="zh-CN" altLang="en-US" smtClean="0"/>
              <a:pPr/>
              <a:t>2015/11/24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A58D569-92B7-4124-B38A-6071F662AA3C}"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3FA43-A15D-4153-8E10-0E6E666F3B6B}" type="datetimeFigureOut">
              <a:rPr lang="zh-CN" altLang="en-US" smtClean="0"/>
              <a:pPr/>
              <a:t>2015/11/24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A58D569-92B7-4124-B38A-6071F662AA3C}"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0073FA43-A15D-4153-8E10-0E6E666F3B6B}" type="datetimeFigureOut">
              <a:rPr lang="zh-CN" altLang="en-US" smtClean="0"/>
              <a:pPr/>
              <a:t>2015/11/24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58D569-92B7-4124-B38A-6071F662AA3C}"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0073FA43-A15D-4153-8E10-0E6E666F3B6B}" type="datetimeFigureOut">
              <a:rPr lang="zh-CN" altLang="en-US" smtClean="0"/>
              <a:pPr/>
              <a:t>2015/11/24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58D569-92B7-4124-B38A-6071F662AA3C}"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3FA43-A15D-4153-8E10-0E6E666F3B6B}" type="datetimeFigureOut">
              <a:rPr lang="zh-CN" altLang="en-US" smtClean="0"/>
              <a:pPr/>
              <a:t>2015/11/24</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8D569-92B7-4124-B38A-6071F662AA3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5795"/>
            <a:ext cx="7772400" cy="2071701"/>
          </a:xfrm>
        </p:spPr>
        <p:txBody>
          <a:bodyPr/>
          <a:lstStyle/>
          <a:p>
            <a:r>
              <a:rPr lang="zh-CN" altLang="en-US" b="1" dirty="0" smtClean="0"/>
              <a:t>英语国家社会与文化入门</a:t>
            </a:r>
            <a:r>
              <a:rPr lang="en-US" altLang="zh-CN" b="1" dirty="0" smtClean="0"/>
              <a:t>》</a:t>
            </a:r>
            <a:br>
              <a:rPr lang="en-US" altLang="zh-CN" b="1" dirty="0" smtClean="0"/>
            </a:br>
            <a:r>
              <a:rPr lang="en-US" altLang="zh-CN" dirty="0" smtClean="0">
                <a:latin typeface="+mj-ea"/>
              </a:rPr>
              <a:t>(</a:t>
            </a:r>
            <a:r>
              <a:rPr lang="zh-CN" altLang="en-US" b="1" dirty="0" smtClean="0">
                <a:latin typeface="+mj-ea"/>
              </a:rPr>
              <a:t>上册）</a:t>
            </a:r>
            <a:endParaRPr lang="zh-CN" altLang="en-US" dirty="0"/>
          </a:p>
        </p:txBody>
      </p:sp>
      <p:sp>
        <p:nvSpPr>
          <p:cNvPr id="3" name="Subtitle 2"/>
          <p:cNvSpPr>
            <a:spLocks noGrp="1"/>
          </p:cNvSpPr>
          <p:nvPr>
            <p:ph type="subTitle" idx="1"/>
          </p:nvPr>
        </p:nvSpPr>
        <p:spPr>
          <a:xfrm>
            <a:off x="857224" y="2786058"/>
            <a:ext cx="7286676" cy="2852742"/>
          </a:xfrm>
        </p:spPr>
        <p:txBody>
          <a:bodyPr>
            <a:normAutofit/>
          </a:bodyPr>
          <a:lstStyle/>
          <a:p>
            <a:r>
              <a:rPr lang="en-US" altLang="zh-CN" b="1" dirty="0" smtClean="0">
                <a:solidFill>
                  <a:srgbClr val="FF0000"/>
                </a:solidFill>
                <a:latin typeface="Times New Roman" pitchFamily="18" charset="0"/>
                <a:cs typeface="Times New Roman" pitchFamily="18" charset="0"/>
              </a:rPr>
              <a:t>The Society and Culture </a:t>
            </a:r>
          </a:p>
          <a:p>
            <a:r>
              <a:rPr lang="en-US" altLang="zh-CN" b="1" dirty="0" smtClean="0">
                <a:solidFill>
                  <a:srgbClr val="FF0000"/>
                </a:solidFill>
                <a:latin typeface="Times New Roman" pitchFamily="18" charset="0"/>
                <a:cs typeface="Times New Roman" pitchFamily="18" charset="0"/>
              </a:rPr>
              <a:t>of Major English-Speaking Countries</a:t>
            </a:r>
          </a:p>
          <a:p>
            <a:r>
              <a:rPr lang="en-US" altLang="zh-CN" b="1" dirty="0" smtClean="0">
                <a:solidFill>
                  <a:srgbClr val="FF0000"/>
                </a:solidFill>
                <a:latin typeface="Times New Roman" pitchFamily="18" charset="0"/>
                <a:cs typeface="Times New Roman" pitchFamily="18" charset="0"/>
              </a:rPr>
              <a:t>An Introduction</a:t>
            </a:r>
          </a:p>
          <a:p>
            <a:r>
              <a:rPr lang="en-US" altLang="zh-CN" b="1" dirty="0" smtClean="0">
                <a:solidFill>
                  <a:srgbClr val="FF0000"/>
                </a:solidFill>
                <a:latin typeface="Times New Roman" pitchFamily="18" charset="0"/>
                <a:cs typeface="Times New Roman" pitchFamily="18" charset="0"/>
              </a:rPr>
              <a:t>(Book One)</a:t>
            </a:r>
            <a:endParaRPr lang="zh-CN" altLang="en-US"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
            </a:r>
            <a:br>
              <a:rPr lang="en-US" altLang="zh-CN" dirty="0" smtClean="0">
                <a:latin typeface="Times New Roman" pitchFamily="18" charset="0"/>
                <a:cs typeface="Times New Roman" pitchFamily="18" charset="0"/>
              </a:rPr>
            </a:br>
            <a:r>
              <a:rPr lang="en-US" altLang="zh-CN" dirty="0" smtClean="0">
                <a:latin typeface="Times New Roman" pitchFamily="18" charset="0"/>
                <a:cs typeface="Times New Roman" pitchFamily="18" charset="0"/>
              </a:rPr>
              <a:t>I. Australia: Foreign Relations</a:t>
            </a:r>
            <a:br>
              <a:rPr lang="en-US" altLang="zh-CN" dirty="0" smtClean="0">
                <a:latin typeface="Times New Roman" pitchFamily="18" charset="0"/>
                <a:cs typeface="Times New Roman" pitchFamily="18" charset="0"/>
              </a:rPr>
            </a:br>
            <a:endParaRPr lang="zh-CN" altLang="en-US" dirty="0"/>
          </a:p>
        </p:txBody>
      </p:sp>
      <p:sp>
        <p:nvSpPr>
          <p:cNvPr id="6" name="Content Placeholder 5"/>
          <p:cNvSpPr>
            <a:spLocks noGrp="1"/>
          </p:cNvSpPr>
          <p:nvPr>
            <p:ph idx="1"/>
          </p:nvPr>
        </p:nvSpPr>
        <p:spPr/>
        <p:txBody>
          <a:bodyPr>
            <a:normAutofit fontScale="70000" lnSpcReduction="20000"/>
          </a:bodyPr>
          <a:lstStyle/>
          <a:p>
            <a:pPr>
              <a:buNone/>
            </a:pPr>
            <a:r>
              <a:rPr lang="en-US" sz="3400" b="1" dirty="0" smtClean="0">
                <a:latin typeface="Times New Roman" pitchFamily="18" charset="0"/>
                <a:cs typeface="Times New Roman" pitchFamily="18" charset="0"/>
              </a:rPr>
              <a:t>Stage Two: 1940s -1970s </a:t>
            </a:r>
            <a:endParaRPr lang="zh-CN" altLang="en-US" sz="3400" b="1"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danger during this period was that Australia had simply exchanged domination by the UK for domination by the USA. </a:t>
            </a:r>
          </a:p>
          <a:p>
            <a:r>
              <a:rPr lang="en-US" dirty="0" smtClean="0">
                <a:latin typeface="Times New Roman" pitchFamily="18" charset="0"/>
                <a:cs typeface="Times New Roman" pitchFamily="18" charset="0"/>
              </a:rPr>
              <a:t>The post-war successes of communism in Russia and China bred paranoia in the West. Australia was positioned as the “West’s outpost” in the Asia Pacific.</a:t>
            </a:r>
          </a:p>
          <a:p>
            <a:r>
              <a:rPr lang="en-US" dirty="0" smtClean="0">
                <a:latin typeface="Times New Roman" pitchFamily="18" charset="0"/>
                <a:cs typeface="Times New Roman" pitchFamily="18" charset="0"/>
              </a:rPr>
              <a:t>The ANZUS treaty was signed by Australia, New Zealand and the United States in 1951.  From the 1950s to the 1970s Australia became involved in the American “crusade against communism” in the Korean War and the Vietnam War. </a:t>
            </a:r>
          </a:p>
          <a:p>
            <a:r>
              <a:rPr lang="en-US" dirty="0" smtClean="0">
                <a:latin typeface="Times New Roman" pitchFamily="18" charset="0"/>
                <a:cs typeface="Times New Roman" pitchFamily="18" charset="0"/>
              </a:rPr>
              <a:t>Meanwhile, the unpopular policy of conscription-by-ballot became one of the major factors leading to a negative reaction to Australia’s relationship with the USA. </a:t>
            </a:r>
            <a:endParaRPr lang="zh-CN" altLang="en-US"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Australia: Foreign Relations</a:t>
            </a:r>
            <a:endParaRPr lang="zh-CN" altLang="en-US" sz="4000" dirty="0"/>
          </a:p>
        </p:txBody>
      </p:sp>
      <p:sp>
        <p:nvSpPr>
          <p:cNvPr id="6" name="Text Placeholder 5"/>
          <p:cNvSpPr>
            <a:spLocks noGrp="1"/>
          </p:cNvSpPr>
          <p:nvPr>
            <p:ph type="body" idx="1"/>
          </p:nvPr>
        </p:nvSpPr>
        <p:spPr>
          <a:xfrm>
            <a:off x="457200" y="1535112"/>
            <a:ext cx="4040188" cy="1108069"/>
          </a:xfrm>
        </p:spPr>
        <p:txBody>
          <a:bodyPr>
            <a:normAutofit fontScale="85000" lnSpcReduction="20000"/>
          </a:bodyPr>
          <a:lstStyle/>
          <a:p>
            <a:r>
              <a:rPr lang="en-US" b="0" dirty="0" smtClean="0">
                <a:latin typeface="Times New Roman" pitchFamily="18" charset="0"/>
                <a:cs typeface="Times New Roman" pitchFamily="18" charset="0"/>
              </a:rPr>
              <a:t>17,000 Australians served in the Korean War between 1950 and 1953, and they suffered 339 dead, and 1200 wounded.</a:t>
            </a:r>
            <a:endParaRPr lang="zh-CN" altLang="en-US" b="0" dirty="0">
              <a:latin typeface="Times New Roman" pitchFamily="18" charset="0"/>
              <a:cs typeface="Times New Roman" pitchFamily="18" charset="0"/>
            </a:endParaRPr>
          </a:p>
        </p:txBody>
      </p:sp>
      <p:pic>
        <p:nvPicPr>
          <p:cNvPr id="10" name="Content Placeholder 9" descr="Korea_(AWM_P01813-449).jpg"/>
          <p:cNvPicPr>
            <a:picLocks noGrp="1" noChangeAspect="1"/>
          </p:cNvPicPr>
          <p:nvPr>
            <p:ph sz="half" idx="2"/>
          </p:nvPr>
        </p:nvPicPr>
        <p:blipFill>
          <a:blip r:embed="rId2"/>
          <a:stretch>
            <a:fillRect/>
          </a:stretch>
        </p:blipFill>
        <p:spPr>
          <a:xfrm>
            <a:off x="428596" y="3000372"/>
            <a:ext cx="3929090" cy="2643206"/>
          </a:xfrm>
        </p:spPr>
      </p:pic>
      <p:sp>
        <p:nvSpPr>
          <p:cNvPr id="8" name="Text Placeholder 7"/>
          <p:cNvSpPr>
            <a:spLocks noGrp="1"/>
          </p:cNvSpPr>
          <p:nvPr>
            <p:ph type="body" sz="quarter" idx="3"/>
          </p:nvPr>
        </p:nvSpPr>
        <p:spPr>
          <a:xfrm>
            <a:off x="4645025" y="1535112"/>
            <a:ext cx="3998941" cy="1036631"/>
          </a:xfrm>
        </p:spPr>
        <p:txBody>
          <a:bodyPr>
            <a:noAutofit/>
          </a:bodyPr>
          <a:lstStyle/>
          <a:p>
            <a:r>
              <a:rPr lang="en-US" sz="1800" b="0" dirty="0" smtClean="0">
                <a:latin typeface="Times New Roman" pitchFamily="18" charset="0"/>
                <a:cs typeface="Times New Roman" pitchFamily="18" charset="0"/>
              </a:rPr>
              <a:t>Australia's involvement in the  Vietnam War, beginning with a small commitment of 30 military advisors in 1962, increased to 7,672 Australian personnel. </a:t>
            </a:r>
            <a:endParaRPr lang="zh-CN" altLang="en-US" sz="1800" b="0" dirty="0">
              <a:latin typeface="Times New Roman" pitchFamily="18" charset="0"/>
              <a:cs typeface="Times New Roman" pitchFamily="18" charset="0"/>
            </a:endParaRPr>
          </a:p>
        </p:txBody>
      </p:sp>
      <p:pic>
        <p:nvPicPr>
          <p:cNvPr id="11" name="Content Placeholder 10" descr="Vietnam_(AWM_EKN-67-0130-VN).jpg"/>
          <p:cNvPicPr>
            <a:picLocks noGrp="1" noChangeAspect="1"/>
          </p:cNvPicPr>
          <p:nvPr>
            <p:ph sz="quarter" idx="4"/>
          </p:nvPr>
        </p:nvPicPr>
        <p:blipFill>
          <a:blip r:embed="rId3"/>
          <a:stretch>
            <a:fillRect/>
          </a:stretch>
        </p:blipFill>
        <p:spPr>
          <a:xfrm>
            <a:off x="4572000" y="2928934"/>
            <a:ext cx="4170185" cy="346125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Australia: Foreign Relations</a:t>
            </a:r>
            <a:endParaRPr lang="zh-CN" altLang="en-US" sz="4000" dirty="0"/>
          </a:p>
        </p:txBody>
      </p:sp>
      <p:sp>
        <p:nvSpPr>
          <p:cNvPr id="8" name="Content Placeholder 7"/>
          <p:cNvSpPr>
            <a:spLocks noGrp="1"/>
          </p:cNvSpPr>
          <p:nvPr>
            <p:ph idx="1"/>
          </p:nvPr>
        </p:nvSpPr>
        <p:spPr/>
        <p:txBody>
          <a:bodyPr>
            <a:normAutofit/>
          </a:bodyPr>
          <a:lstStyle/>
          <a:p>
            <a:pPr>
              <a:buNone/>
            </a:pPr>
            <a:r>
              <a:rPr lang="en-US" sz="2400" b="1" dirty="0" smtClean="0">
                <a:latin typeface="Times New Roman" pitchFamily="18" charset="0"/>
                <a:cs typeface="Times New Roman" pitchFamily="18" charset="0"/>
              </a:rPr>
              <a:t>Stage Three: 1970s to date, Australia in the world today</a:t>
            </a:r>
          </a:p>
          <a:p>
            <a:r>
              <a:rPr lang="en-US" sz="2400" dirty="0" smtClean="0">
                <a:latin typeface="Times New Roman" pitchFamily="18" charset="0"/>
                <a:cs typeface="Times New Roman" pitchFamily="18" charset="0"/>
              </a:rPr>
              <a:t>The Whitlam Labor government (1972-1974) made a decision that Australia would take a more independent position.  </a:t>
            </a:r>
          </a:p>
          <a:p>
            <a:r>
              <a:rPr lang="en-US" sz="2400" dirty="0" smtClean="0">
                <a:latin typeface="Times New Roman" pitchFamily="18" charset="0"/>
                <a:cs typeface="Times New Roman" pitchFamily="18" charset="0"/>
              </a:rPr>
              <a:t>It abolished conscription, withdrew troops from Vietnam in 1972, and in the longer term, moved to increase trade relations with Asia, most notably in order to have a more open political and trading relationship with China. </a:t>
            </a:r>
          </a:p>
          <a:p>
            <a:r>
              <a:rPr lang="en-US" sz="2400" dirty="0" smtClean="0">
                <a:latin typeface="Times New Roman" pitchFamily="18" charset="0"/>
                <a:cs typeface="Times New Roman" pitchFamily="18" charset="0"/>
              </a:rPr>
              <a:t>It officially </a:t>
            </a:r>
            <a:r>
              <a:rPr lang="en-US" sz="2400" dirty="0" err="1" smtClean="0">
                <a:latin typeface="Times New Roman" pitchFamily="18" charset="0"/>
                <a:cs typeface="Times New Roman" pitchFamily="18" charset="0"/>
              </a:rPr>
              <a:t>recognised</a:t>
            </a:r>
            <a:r>
              <a:rPr lang="en-US" sz="2400" dirty="0" smtClean="0">
                <a:latin typeface="Times New Roman" pitchFamily="18" charset="0"/>
                <a:cs typeface="Times New Roman" pitchFamily="18" charset="0"/>
              </a:rPr>
              <a:t> the People’s Republic of China. After Whitlam, relations with China and with the whole Asia Pacific region have continued to evolve.</a:t>
            </a:r>
            <a:r>
              <a:rPr lang="zh-CN" altLang="en-US" sz="2400" dirty="0" smtClean="0">
                <a:latin typeface="Times New Roman" pitchFamily="18" charset="0"/>
                <a:cs typeface="Times New Roman" pitchFamily="18" charset="0"/>
              </a:rPr>
              <a:t> </a:t>
            </a:r>
          </a:p>
          <a:p>
            <a:pPr>
              <a:buNone/>
            </a:pPr>
            <a:endParaRPr lang="zh-CN" alt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Australia: Foreign Relations</a:t>
            </a:r>
            <a:endParaRPr lang="zh-CN" altLang="en-US" sz="4000" dirty="0"/>
          </a:p>
        </p:txBody>
      </p:sp>
      <p:sp>
        <p:nvSpPr>
          <p:cNvPr id="6" name="Content Placeholder 5"/>
          <p:cNvSpPr>
            <a:spLocks noGrp="1"/>
          </p:cNvSpPr>
          <p:nvPr>
            <p:ph idx="1"/>
          </p:nvPr>
        </p:nvSpPr>
        <p:spPr/>
        <p:txBody>
          <a:bodyPr>
            <a:noAutofit/>
          </a:bodyPr>
          <a:lstStyle/>
          <a:p>
            <a:r>
              <a:rPr lang="en-US" sz="2000" dirty="0" smtClean="0">
                <a:latin typeface="Times New Roman" pitchFamily="18" charset="0"/>
                <a:cs typeface="Times New Roman" pitchFamily="18" charset="0"/>
              </a:rPr>
              <a:t>Today, Australia is a member of the APEC, G20, OECD and WTO </a:t>
            </a:r>
            <a:r>
              <a:rPr lang="en-US" sz="2000" dirty="0" err="1" smtClean="0">
                <a:latin typeface="Times New Roman" pitchFamily="18" charset="0"/>
                <a:cs typeface="Times New Roman" pitchFamily="18" charset="0"/>
              </a:rPr>
              <a:t>organisations</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APEC was established from an Australian initiative in 1989, when Canberra hosted the first informal dialogue with 12 members. </a:t>
            </a:r>
          </a:p>
          <a:p>
            <a:r>
              <a:rPr lang="en-US" sz="2000" dirty="0" smtClean="0">
                <a:latin typeface="Times New Roman" pitchFamily="18" charset="0"/>
                <a:cs typeface="Times New Roman" pitchFamily="18" charset="0"/>
              </a:rPr>
              <a:t>Since then the forum has grown to include 21 member economies and has become one of significant world economic bodies.</a:t>
            </a:r>
          </a:p>
          <a:p>
            <a:r>
              <a:rPr lang="en-US" sz="2000" dirty="0" smtClean="0">
                <a:latin typeface="Times New Roman" pitchFamily="18" charset="0"/>
                <a:cs typeface="Times New Roman" pitchFamily="18" charset="0"/>
              </a:rPr>
              <a:t>Australia takes its turn, along with other member nations, to host assemblies to promote regional stability and to address global issues including counter-terrorism, non-proliferation and health. </a:t>
            </a:r>
          </a:p>
          <a:p>
            <a:r>
              <a:rPr lang="en-US" sz="2000" dirty="0" smtClean="0">
                <a:latin typeface="Times New Roman" pitchFamily="18" charset="0"/>
                <a:cs typeface="Times New Roman" pitchFamily="18" charset="0"/>
              </a:rPr>
              <a:t>APEC Member Economies account for approximately 70 per cent of Australia’s trade and include eight of its top 10 export markets. </a:t>
            </a:r>
            <a:endParaRPr lang="zh-CN" altLang="en-US" sz="20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Australia: Foreign Relations</a:t>
            </a:r>
            <a:endParaRPr lang="zh-CN" altLang="en-US" sz="4000" dirty="0">
              <a:latin typeface="Times New Roman" pitchFamily="18" charset="0"/>
              <a:cs typeface="Times New Roman" pitchFamily="18" charset="0"/>
            </a:endParaRPr>
          </a:p>
        </p:txBody>
      </p:sp>
      <p:pic>
        <p:nvPicPr>
          <p:cNvPr id="7" name="Content Placeholder 6" descr="APEC 2007.png"/>
          <p:cNvPicPr>
            <a:picLocks noGrp="1" noChangeAspect="1"/>
          </p:cNvPicPr>
          <p:nvPr>
            <p:ph sz="half" idx="1"/>
          </p:nvPr>
        </p:nvPicPr>
        <p:blipFill>
          <a:blip r:embed="rId2"/>
          <a:stretch>
            <a:fillRect/>
          </a:stretch>
        </p:blipFill>
        <p:spPr>
          <a:xfrm>
            <a:off x="642911" y="2071678"/>
            <a:ext cx="2631320" cy="2915453"/>
          </a:xfrm>
        </p:spPr>
      </p:pic>
      <p:pic>
        <p:nvPicPr>
          <p:cNvPr id="8" name="Content Placeholder 7" descr="Hu jintao 2007.jpg"/>
          <p:cNvPicPr>
            <a:picLocks noGrp="1" noChangeAspect="1"/>
          </p:cNvPicPr>
          <p:nvPr>
            <p:ph sz="half" idx="2"/>
          </p:nvPr>
        </p:nvPicPr>
        <p:blipFill>
          <a:blip r:embed="rId3"/>
          <a:stretch>
            <a:fillRect/>
          </a:stretch>
        </p:blipFill>
        <p:spPr>
          <a:xfrm>
            <a:off x="3643306" y="1714488"/>
            <a:ext cx="5043494" cy="3929090"/>
          </a:xfrm>
        </p:spPr>
      </p:pic>
      <p:sp>
        <p:nvSpPr>
          <p:cNvPr id="9" name="Rectangle 8"/>
          <p:cNvSpPr/>
          <p:nvPr/>
        </p:nvSpPr>
        <p:spPr>
          <a:xfrm>
            <a:off x="3786182" y="5691157"/>
            <a:ext cx="4857784" cy="646331"/>
          </a:xfrm>
          <a:prstGeom prst="rect">
            <a:avLst/>
          </a:prstGeom>
        </p:spPr>
        <p:txBody>
          <a:bodyPr wrap="square">
            <a:spAutoFit/>
          </a:bodyPr>
          <a:lstStyle/>
          <a:p>
            <a:r>
              <a:rPr lang="en-US" altLang="zh-CN" dirty="0" smtClean="0">
                <a:latin typeface="Times New Roman" pitchFamily="18" charset="0"/>
                <a:cs typeface="Times New Roman" pitchFamily="18" charset="0"/>
              </a:rPr>
              <a:t>Chinese leader </a:t>
            </a:r>
            <a:r>
              <a:rPr lang="en-US" altLang="zh-CN" dirty="0" err="1" smtClean="0">
                <a:latin typeface="Times New Roman" pitchFamily="18" charset="0"/>
                <a:cs typeface="Times New Roman" pitchFamily="18" charset="0"/>
              </a:rPr>
              <a:t>Hu</a:t>
            </a:r>
            <a:r>
              <a:rPr lang="en-US" altLang="zh-CN" dirty="0" smtClean="0">
                <a:latin typeface="Times New Roman" pitchFamily="18" charset="0"/>
                <a:cs typeface="Times New Roman" pitchFamily="18" charset="0"/>
              </a:rPr>
              <a:t> </a:t>
            </a:r>
            <a:r>
              <a:rPr lang="en-US" altLang="zh-CN" dirty="0" err="1" smtClean="0">
                <a:latin typeface="Times New Roman" pitchFamily="18" charset="0"/>
                <a:cs typeface="Times New Roman" pitchFamily="18" charset="0"/>
              </a:rPr>
              <a:t>Jintao</a:t>
            </a:r>
            <a:r>
              <a:rPr lang="en-US" altLang="zh-CN" dirty="0" smtClean="0">
                <a:latin typeface="Times New Roman" pitchFamily="18" charset="0"/>
                <a:cs typeface="Times New Roman" pitchFamily="18" charset="0"/>
              </a:rPr>
              <a:t> attending APEC 2007 in Sydney.</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
            </a:r>
            <a:br>
              <a:rPr lang="en-US" b="1" dirty="0" smtClean="0"/>
            </a:br>
            <a:r>
              <a:rPr lang="en-US" dirty="0" smtClean="0">
                <a:latin typeface="Times New Roman" pitchFamily="18" charset="0"/>
                <a:cs typeface="Times New Roman" pitchFamily="18" charset="0"/>
              </a:rPr>
              <a:t>II. Economic Relations</a:t>
            </a:r>
            <a:r>
              <a:rPr lang="zh-CN" altLang="en-US" dirty="0" smtClean="0">
                <a:latin typeface="Times New Roman" pitchFamily="18" charset="0"/>
                <a:cs typeface="Times New Roman" pitchFamily="18" charset="0"/>
              </a:rPr>
              <a:t/>
            </a:r>
            <a:br>
              <a:rPr lang="zh-CN" altLang="en-US" dirty="0" smtClean="0">
                <a:latin typeface="Times New Roman" pitchFamily="18" charset="0"/>
                <a:cs typeface="Times New Roman" pitchFamily="18" charset="0"/>
              </a:rPr>
            </a:br>
            <a:endParaRPr lang="zh-CN" altLang="en-US" dirty="0">
              <a:latin typeface="Times New Roman" pitchFamily="18" charset="0"/>
              <a:cs typeface="Times New Roman" pitchFamily="18" charset="0"/>
            </a:endParaRPr>
          </a:p>
        </p:txBody>
      </p:sp>
      <p:sp>
        <p:nvSpPr>
          <p:cNvPr id="6" name="Content Placeholder 5"/>
          <p:cNvSpPr>
            <a:spLocks noGrp="1"/>
          </p:cNvSpPr>
          <p:nvPr>
            <p:ph idx="1"/>
          </p:nvPr>
        </p:nvSpPr>
        <p:spPr/>
        <p:txBody>
          <a:bodyPr>
            <a:normAutofit fontScale="77500" lnSpcReduction="20000"/>
          </a:bodyPr>
          <a:lstStyle/>
          <a:p>
            <a:pPr>
              <a:buNone/>
            </a:pPr>
            <a:r>
              <a:rPr lang="en-US" sz="3100" b="1" dirty="0" err="1" smtClean="0">
                <a:latin typeface="Times New Roman" pitchFamily="18" charset="0"/>
                <a:cs typeface="Times New Roman" pitchFamily="18" charset="0"/>
              </a:rPr>
              <a:t>Globalisation</a:t>
            </a:r>
            <a:r>
              <a:rPr lang="en-US" sz="3100" b="1" dirty="0" smtClean="0">
                <a:latin typeface="Times New Roman" pitchFamily="18" charset="0"/>
                <a:cs typeface="Times New Roman" pitchFamily="18" charset="0"/>
              </a:rPr>
              <a:t>: Flows of Capital</a:t>
            </a:r>
            <a:endParaRPr lang="zh-CN" altLang="en-US" sz="3100" dirty="0" smtClean="0">
              <a:latin typeface="Times New Roman" pitchFamily="18" charset="0"/>
              <a:cs typeface="Times New Roman" pitchFamily="18" charset="0"/>
            </a:endParaRPr>
          </a:p>
          <a:p>
            <a:r>
              <a:rPr lang="en-US" sz="3100" dirty="0" smtClean="0">
                <a:latin typeface="Times New Roman" pitchFamily="18" charset="0"/>
                <a:cs typeface="Times New Roman" pitchFamily="18" charset="0"/>
              </a:rPr>
              <a:t>Australia’s capital investment in its own manufacturing industries declined significantly in the late twentieth century. </a:t>
            </a:r>
          </a:p>
          <a:p>
            <a:r>
              <a:rPr lang="en-US" sz="3100" dirty="0" smtClean="0">
                <a:latin typeface="Times New Roman" pitchFamily="18" charset="0"/>
                <a:cs typeface="Times New Roman" pitchFamily="18" charset="0"/>
              </a:rPr>
              <a:t>Capital investment in these industries shifted globally to cheaper </a:t>
            </a:r>
            <a:r>
              <a:rPr lang="en-US" sz="3100" dirty="0" err="1" smtClean="0">
                <a:latin typeface="Times New Roman" pitchFamily="18" charset="0"/>
                <a:cs typeface="Times New Roman" pitchFamily="18" charset="0"/>
              </a:rPr>
              <a:t>labour</a:t>
            </a:r>
            <a:r>
              <a:rPr lang="en-US" sz="3100" dirty="0" smtClean="0">
                <a:latin typeface="Times New Roman" pitchFamily="18" charset="0"/>
                <a:cs typeface="Times New Roman" pitchFamily="18" charset="0"/>
              </a:rPr>
              <a:t> markets in Asia.</a:t>
            </a:r>
          </a:p>
          <a:p>
            <a:r>
              <a:rPr lang="en-US" sz="3100" dirty="0" smtClean="0">
                <a:latin typeface="Times New Roman" pitchFamily="18" charset="0"/>
                <a:cs typeface="Times New Roman" pitchFamily="18" charset="0"/>
              </a:rPr>
              <a:t>The Australian economy now depends primarily upon its other two major sectors, the resources and services industries:  the Australian service sector now represents 68% of Australian GDP. </a:t>
            </a:r>
          </a:p>
          <a:p>
            <a:r>
              <a:rPr lang="en-US" sz="3100" dirty="0" smtClean="0">
                <a:latin typeface="Times New Roman" pitchFamily="18" charset="0"/>
                <a:cs typeface="Times New Roman" pitchFamily="18" charset="0"/>
              </a:rPr>
              <a:t>However, the agricultural and mining sectors (representing only 10% of GDP combined) account for 57% of the nation’s exports.</a:t>
            </a:r>
            <a:endParaRPr lang="zh-CN" altLang="en-US" sz="31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II. Economic Relations</a:t>
            </a:r>
            <a:endParaRPr lang="zh-CN" altLang="en-US" sz="4000" dirty="0"/>
          </a:p>
        </p:txBody>
      </p:sp>
      <p:pic>
        <p:nvPicPr>
          <p:cNvPr id="4" name="Content Placeholder 3" descr="agribusiness exports graph.png"/>
          <p:cNvPicPr>
            <a:picLocks noGrp="1" noChangeAspect="1"/>
          </p:cNvPicPr>
          <p:nvPr>
            <p:ph idx="1"/>
          </p:nvPr>
        </p:nvPicPr>
        <p:blipFill>
          <a:blip r:embed="rId2"/>
          <a:stretch>
            <a:fillRect/>
          </a:stretch>
        </p:blipFill>
        <p:spPr>
          <a:xfrm>
            <a:off x="785786" y="1857364"/>
            <a:ext cx="7643866" cy="442915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II. Economic Relations</a:t>
            </a:r>
            <a:endParaRPr lang="zh-CN" altLang="en-US" sz="4000" dirty="0"/>
          </a:p>
        </p:txBody>
      </p:sp>
      <p:sp>
        <p:nvSpPr>
          <p:cNvPr id="3" name="Content Placeholder 2"/>
          <p:cNvSpPr>
            <a:spLocks noGrp="1"/>
          </p:cNvSpPr>
          <p:nvPr>
            <p:ph idx="1"/>
          </p:nvPr>
        </p:nvSpPr>
        <p:spPr/>
        <p:txBody>
          <a:bodyPr>
            <a:normAutofit fontScale="70000" lnSpcReduction="20000"/>
          </a:bodyPr>
          <a:lstStyle/>
          <a:p>
            <a:pPr>
              <a:buNone/>
            </a:pPr>
            <a:r>
              <a:rPr lang="en-US" sz="3400" b="1" dirty="0" smtClean="0">
                <a:latin typeface="Times New Roman" pitchFamily="18" charset="0"/>
                <a:cs typeface="Times New Roman" pitchFamily="18" charset="0"/>
              </a:rPr>
              <a:t>The Resources Industry: Flows of Capital, Culture and</a:t>
            </a:r>
          </a:p>
          <a:p>
            <a:pPr>
              <a:buNone/>
            </a:pPr>
            <a:r>
              <a:rPr lang="en-US" sz="3400" b="1" dirty="0" smtClean="0">
                <a:latin typeface="Times New Roman" pitchFamily="18" charset="0"/>
                <a:cs typeface="Times New Roman" pitchFamily="18" charset="0"/>
              </a:rPr>
              <a:t>People</a:t>
            </a:r>
            <a:endParaRPr lang="zh-CN" altLang="en-US" sz="3400" b="1" dirty="0" smtClean="0">
              <a:latin typeface="Times New Roman" pitchFamily="18" charset="0"/>
              <a:cs typeface="Times New Roman" pitchFamily="18" charset="0"/>
            </a:endParaRPr>
          </a:p>
          <a:p>
            <a:r>
              <a:rPr lang="en-US" sz="3400" dirty="0" smtClean="0">
                <a:latin typeface="Times New Roman" pitchFamily="18" charset="0"/>
                <a:cs typeface="Times New Roman" pitchFamily="18" charset="0"/>
              </a:rPr>
              <a:t>According to  statistics, in 2007 Australia imported AU $228 billion of goods and services and exported AU $216 billion.</a:t>
            </a:r>
          </a:p>
          <a:p>
            <a:r>
              <a:rPr lang="en-US" sz="3400" dirty="0" smtClean="0">
                <a:latin typeface="Times New Roman" pitchFamily="18" charset="0"/>
                <a:cs typeface="Times New Roman" pitchFamily="18" charset="0"/>
              </a:rPr>
              <a:t>Australia’s main export partners are China, Japan, South Korea, the USA and India, and the main import partners are the USA, China, Japan, Singapore, and Germany.  </a:t>
            </a:r>
          </a:p>
          <a:p>
            <a:r>
              <a:rPr lang="en-US" sz="3400" dirty="0" smtClean="0">
                <a:latin typeface="Times New Roman" pitchFamily="18" charset="0"/>
                <a:cs typeface="Times New Roman" pitchFamily="18" charset="0"/>
              </a:rPr>
              <a:t>In 1972, Japan became Australia’s largest trading partner. Then, in 2007, China overtook Japan.   </a:t>
            </a:r>
            <a:endParaRPr lang="zh-CN" altLang="en-US" sz="3400" dirty="0" smtClean="0">
              <a:latin typeface="Times New Roman" pitchFamily="18" charset="0"/>
              <a:cs typeface="Times New Roman" pitchFamily="18" charset="0"/>
            </a:endParaRPr>
          </a:p>
          <a:p>
            <a:r>
              <a:rPr lang="en-US" sz="3400" dirty="0" smtClean="0">
                <a:latin typeface="Times New Roman" pitchFamily="18" charset="0"/>
                <a:cs typeface="Times New Roman" pitchFamily="18" charset="0"/>
              </a:rPr>
              <a:t>Australia is a major exporter of natural gas, coal, iron, bauxite, copper, tin, gold, silver, uranium, tungsten, mineral sands, lead, zinc, opals, diamonds, grain, wool, meat and food products.</a:t>
            </a:r>
            <a:r>
              <a:rPr lang="zh-CN" altLang="en-US" sz="3400" dirty="0" smtClean="0">
                <a:latin typeface="Times New Roman" pitchFamily="18" charset="0"/>
                <a:cs typeface="Times New Roman" pitchFamily="18" charset="0"/>
              </a:rPr>
              <a:t> </a:t>
            </a:r>
            <a:endParaRPr lang="zh-CN" altLang="en-US" sz="3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6842"/>
          </a:xfrm>
        </p:spPr>
        <p:txBody>
          <a:bodyPr>
            <a:noAutofit/>
          </a:bodyPr>
          <a:lstStyle/>
          <a:p>
            <a:endParaRPr lang="zh-CN" altLang="en-US" sz="2000"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553044" y="785795"/>
            <a:ext cx="3882221" cy="2357454"/>
          </a:xfrm>
          <a:prstGeom prst="rect">
            <a:avLst/>
          </a:prstGeom>
          <a:noFill/>
          <a:ln w="9525">
            <a:noFill/>
            <a:miter lim="800000"/>
            <a:headEnd/>
            <a:tailEnd/>
          </a:ln>
          <a:effectLst/>
        </p:spPr>
      </p:pic>
      <p:pic>
        <p:nvPicPr>
          <p:cNvPr id="2051" name="Picture 3" descr="E:\《入门》课件\opal.jpg"/>
          <p:cNvPicPr>
            <a:picLocks noChangeAspect="1" noChangeArrowheads="1"/>
          </p:cNvPicPr>
          <p:nvPr/>
        </p:nvPicPr>
        <p:blipFill>
          <a:blip r:embed="rId3"/>
          <a:srcRect/>
          <a:stretch>
            <a:fillRect/>
          </a:stretch>
        </p:blipFill>
        <p:spPr bwMode="auto">
          <a:xfrm>
            <a:off x="4429124" y="785795"/>
            <a:ext cx="4357717" cy="2357453"/>
          </a:xfrm>
          <a:prstGeom prst="rect">
            <a:avLst/>
          </a:prstGeom>
          <a:noFill/>
        </p:spPr>
      </p:pic>
      <p:sp>
        <p:nvSpPr>
          <p:cNvPr id="6" name="Rectangle 5"/>
          <p:cNvSpPr/>
          <p:nvPr/>
        </p:nvSpPr>
        <p:spPr>
          <a:xfrm>
            <a:off x="642910" y="3244334"/>
            <a:ext cx="2714644" cy="369332"/>
          </a:xfrm>
          <a:prstGeom prst="rect">
            <a:avLst/>
          </a:prstGeom>
        </p:spPr>
        <p:txBody>
          <a:bodyPr wrap="square">
            <a:spAutoFit/>
          </a:bodyPr>
          <a:lstStyle/>
          <a:p>
            <a:pPr algn="ctr"/>
            <a:r>
              <a:rPr lang="en-US" altLang="zh-CN" dirty="0" smtClean="0">
                <a:latin typeface="Times New Roman" pitchFamily="18" charset="0"/>
                <a:cs typeface="Times New Roman" pitchFamily="18" charset="0"/>
              </a:rPr>
              <a:t>Beef industry</a:t>
            </a:r>
            <a:endParaRPr lang="zh-CN" altLang="en-US" dirty="0"/>
          </a:p>
        </p:txBody>
      </p:sp>
      <p:sp>
        <p:nvSpPr>
          <p:cNvPr id="7" name="Rectangle 6"/>
          <p:cNvSpPr/>
          <p:nvPr/>
        </p:nvSpPr>
        <p:spPr>
          <a:xfrm>
            <a:off x="4929190" y="3143248"/>
            <a:ext cx="3643338" cy="369332"/>
          </a:xfrm>
          <a:prstGeom prst="rect">
            <a:avLst/>
          </a:prstGeom>
        </p:spPr>
        <p:txBody>
          <a:bodyPr wrap="square">
            <a:spAutoFit/>
          </a:bodyPr>
          <a:lstStyle/>
          <a:p>
            <a:pPr algn="ctr"/>
            <a:r>
              <a:rPr lang="en-US" altLang="zh-CN" dirty="0" smtClean="0">
                <a:latin typeface="Times New Roman" pitchFamily="18" charset="0"/>
                <a:cs typeface="Times New Roman" pitchFamily="18" charset="0"/>
              </a:rPr>
              <a:t>Australian opal</a:t>
            </a:r>
            <a:endParaRPr lang="zh-CN" altLang="en-US" dirty="0"/>
          </a:p>
        </p:txBody>
      </p:sp>
      <p:pic>
        <p:nvPicPr>
          <p:cNvPr id="2052" name="Picture 4" descr="E:\《入门》课件\coalmining-boom.jpg"/>
          <p:cNvPicPr>
            <a:picLocks noChangeAspect="1" noChangeArrowheads="1"/>
          </p:cNvPicPr>
          <p:nvPr/>
        </p:nvPicPr>
        <p:blipFill>
          <a:blip r:embed="rId4"/>
          <a:srcRect/>
          <a:stretch>
            <a:fillRect/>
          </a:stretch>
        </p:blipFill>
        <p:spPr bwMode="auto">
          <a:xfrm>
            <a:off x="4572000" y="3571876"/>
            <a:ext cx="4143404" cy="2714644"/>
          </a:xfrm>
          <a:prstGeom prst="rect">
            <a:avLst/>
          </a:prstGeom>
          <a:noFill/>
        </p:spPr>
      </p:pic>
      <p:sp>
        <p:nvSpPr>
          <p:cNvPr id="9" name="Rectangle 8"/>
          <p:cNvSpPr/>
          <p:nvPr/>
        </p:nvSpPr>
        <p:spPr>
          <a:xfrm flipH="1">
            <a:off x="5238208" y="6357958"/>
            <a:ext cx="2619940" cy="369332"/>
          </a:xfrm>
          <a:prstGeom prst="rect">
            <a:avLst/>
          </a:prstGeom>
        </p:spPr>
        <p:txBody>
          <a:bodyPr wrap="square">
            <a:spAutoFit/>
          </a:bodyPr>
          <a:lstStyle/>
          <a:p>
            <a:pPr algn="ctr"/>
            <a:r>
              <a:rPr lang="en-US" altLang="zh-CN" dirty="0" smtClean="0">
                <a:latin typeface="Times New Roman" pitchFamily="18" charset="0"/>
                <a:cs typeface="Times New Roman" pitchFamily="18" charset="0"/>
              </a:rPr>
              <a:t>Coal mining</a:t>
            </a:r>
            <a:endParaRPr lang="zh-CN" altLang="en-US" dirty="0"/>
          </a:p>
        </p:txBody>
      </p:sp>
      <p:pic>
        <p:nvPicPr>
          <p:cNvPr id="2053" name="Picture 5" descr="E:\《入门》课件\AussieWheat.jpg"/>
          <p:cNvPicPr>
            <a:picLocks noChangeAspect="1" noChangeArrowheads="1"/>
          </p:cNvPicPr>
          <p:nvPr/>
        </p:nvPicPr>
        <p:blipFill>
          <a:blip r:embed="rId5"/>
          <a:srcRect/>
          <a:stretch>
            <a:fillRect/>
          </a:stretch>
        </p:blipFill>
        <p:spPr bwMode="auto">
          <a:xfrm>
            <a:off x="357158" y="3643314"/>
            <a:ext cx="3971888" cy="2643206"/>
          </a:xfrm>
          <a:prstGeom prst="rect">
            <a:avLst/>
          </a:prstGeom>
          <a:noFill/>
        </p:spPr>
      </p:pic>
      <p:sp>
        <p:nvSpPr>
          <p:cNvPr id="11" name="Rectangle 10"/>
          <p:cNvSpPr/>
          <p:nvPr/>
        </p:nvSpPr>
        <p:spPr>
          <a:xfrm>
            <a:off x="785786" y="6357958"/>
            <a:ext cx="3286148" cy="369332"/>
          </a:xfrm>
          <a:prstGeom prst="rect">
            <a:avLst/>
          </a:prstGeom>
        </p:spPr>
        <p:txBody>
          <a:bodyPr wrap="square">
            <a:spAutoFit/>
          </a:bodyPr>
          <a:lstStyle/>
          <a:p>
            <a:r>
              <a:rPr lang="en-US" altLang="zh-CN" dirty="0" smtClean="0">
                <a:latin typeface="Times New Roman" pitchFamily="18" charset="0"/>
                <a:cs typeface="Times New Roman" pitchFamily="18" charset="0"/>
              </a:rPr>
              <a:t>Wheat harvesting in Australia</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latin typeface="Times New Roman" pitchFamily="18" charset="0"/>
                <a:cs typeface="Times New Roman" pitchFamily="18" charset="0"/>
              </a:rPr>
              <a:t>II. Economic Relations</a:t>
            </a:r>
            <a:endParaRPr lang="zh-CN" altLang="en-US" sz="4000" dirty="0"/>
          </a:p>
        </p:txBody>
      </p:sp>
      <p:sp>
        <p:nvSpPr>
          <p:cNvPr id="5" name="Content Placeholder 4"/>
          <p:cNvSpPr>
            <a:spLocks noGrp="1"/>
          </p:cNvSpPr>
          <p:nvPr>
            <p:ph sz="half" idx="1"/>
          </p:nvPr>
        </p:nvSpPr>
        <p:spPr>
          <a:xfrm>
            <a:off x="457200" y="1928802"/>
            <a:ext cx="2971792" cy="4197361"/>
          </a:xfrm>
        </p:spPr>
        <p:txBody>
          <a:bodyPr/>
          <a:lstStyle/>
          <a:p>
            <a:pPr>
              <a:buNone/>
            </a:pPr>
            <a:r>
              <a:rPr lang="en-US" dirty="0" smtClean="0"/>
              <a:t>    </a:t>
            </a:r>
            <a:r>
              <a:rPr lang="en-US" sz="2400" dirty="0" smtClean="0">
                <a:latin typeface="Times New Roman" pitchFamily="18" charset="0"/>
                <a:cs typeface="Times New Roman" pitchFamily="18" charset="0"/>
              </a:rPr>
              <a:t>China is Australia’s biggest trading partner thanks mainly to its strong demand for iron ore, coal and liquefied natural gas.</a:t>
            </a:r>
            <a:endParaRPr lang="zh-CN" altLang="en-US" sz="2400" dirty="0"/>
          </a:p>
        </p:txBody>
      </p:sp>
      <p:pic>
        <p:nvPicPr>
          <p:cNvPr id="7" name="Content Placeholder 6" descr="chinaaus.jpg"/>
          <p:cNvPicPr>
            <a:picLocks noGrp="1" noChangeAspect="1"/>
          </p:cNvPicPr>
          <p:nvPr>
            <p:ph sz="half" idx="2"/>
          </p:nvPr>
        </p:nvPicPr>
        <p:blipFill>
          <a:blip r:embed="rId2"/>
          <a:stretch>
            <a:fillRect/>
          </a:stretch>
        </p:blipFill>
        <p:spPr>
          <a:xfrm>
            <a:off x="3643306" y="2076159"/>
            <a:ext cx="5043494" cy="2980246"/>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i="1" dirty="0" smtClean="0">
                <a:latin typeface="Times New Roman" pitchFamily="18" charset="0"/>
                <a:cs typeface="Times New Roman" pitchFamily="18" charset="0"/>
              </a:rPr>
              <a:t>Australia</a:t>
            </a:r>
            <a:r>
              <a:rPr lang="en-US" altLang="zh-CN" dirty="0" smtClean="0"/>
              <a:t/>
            </a:r>
            <a:br>
              <a:rPr lang="en-US" altLang="zh-CN" dirty="0" smtClean="0"/>
            </a:br>
            <a:r>
              <a:rPr lang="en-US" altLang="zh-CN" sz="3600" dirty="0" smtClean="0">
                <a:latin typeface="Times New Roman" pitchFamily="18" charset="0"/>
                <a:cs typeface="Times New Roman" pitchFamily="18" charset="0"/>
              </a:rPr>
              <a:t>Unit 19 </a:t>
            </a:r>
            <a:r>
              <a:rPr lang="en-AU" sz="3600" dirty="0" smtClean="0">
                <a:latin typeface="Times New Roman" pitchFamily="18" charset="0"/>
                <a:cs typeface="Times New Roman" pitchFamily="18" charset="0"/>
              </a:rPr>
              <a:t>Australia in the World Today</a:t>
            </a:r>
            <a:endParaRPr lang="zh-CN" altLang="en-US" sz="3600" dirty="0"/>
          </a:p>
        </p:txBody>
      </p:sp>
      <p:pic>
        <p:nvPicPr>
          <p:cNvPr id="6" name="Content Placeholder 5" descr="Australia map.jpg"/>
          <p:cNvPicPr>
            <a:picLocks noGrp="1" noChangeAspect="1"/>
          </p:cNvPicPr>
          <p:nvPr>
            <p:ph sz="half" idx="1"/>
          </p:nvPr>
        </p:nvPicPr>
        <p:blipFill>
          <a:blip r:embed="rId2"/>
          <a:stretch>
            <a:fillRect/>
          </a:stretch>
        </p:blipFill>
        <p:spPr>
          <a:xfrm>
            <a:off x="500034" y="2143116"/>
            <a:ext cx="4286280" cy="3714776"/>
          </a:xfrm>
        </p:spPr>
      </p:pic>
      <p:pic>
        <p:nvPicPr>
          <p:cNvPr id="7" name="Content Placeholder 6" descr="Coat_of_Arms_of_Australia.svg.png"/>
          <p:cNvPicPr>
            <a:picLocks noGrp="1" noChangeAspect="1"/>
          </p:cNvPicPr>
          <p:nvPr>
            <p:ph sz="half" idx="2"/>
          </p:nvPr>
        </p:nvPicPr>
        <p:blipFill>
          <a:blip r:embed="rId3"/>
          <a:stretch>
            <a:fillRect/>
          </a:stretch>
        </p:blipFill>
        <p:spPr>
          <a:xfrm>
            <a:off x="4648200" y="2298224"/>
            <a:ext cx="4038600" cy="312991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III. Education: Global Flows of Capital and People</a:t>
            </a:r>
            <a:endParaRPr lang="zh-CN" altLang="en-US" dirty="0">
              <a:latin typeface="Times New Roman" pitchFamily="18" charset="0"/>
              <a:cs typeface="Times New Roman" pitchFamily="18" charset="0"/>
            </a:endParaRPr>
          </a:p>
        </p:txBody>
      </p:sp>
      <p:sp>
        <p:nvSpPr>
          <p:cNvPr id="6" name="Content Placeholder 5"/>
          <p:cNvSpPr>
            <a:spLocks noGrp="1"/>
          </p:cNvSpPr>
          <p:nvPr>
            <p:ph idx="1"/>
          </p:nvPr>
        </p:nvSpPr>
        <p:spPr/>
        <p:txBody>
          <a:bodyPr>
            <a:normAutofit/>
          </a:bodyPr>
          <a:lstStyle/>
          <a:p>
            <a:r>
              <a:rPr lang="en-US" sz="2400" dirty="0" smtClean="0">
                <a:latin typeface="Times New Roman" pitchFamily="18" charset="0"/>
                <a:cs typeface="Times New Roman" pitchFamily="18" charset="0"/>
              </a:rPr>
              <a:t>According to AEI, (Australian Education International) education services attract  annual earnings of $15.5 billion and remains Australia’s third largest export, behind coal and iron ore and the largest services export industry, ahead of tourism. </a:t>
            </a:r>
          </a:p>
          <a:p>
            <a:r>
              <a:rPr lang="en-US" sz="2400" dirty="0" smtClean="0">
                <a:latin typeface="Times New Roman" pitchFamily="18" charset="0"/>
                <a:cs typeface="Times New Roman" pitchFamily="18" charset="0"/>
              </a:rPr>
              <a:t>Education is a “mushrooming industry”: foreign-student numbers in Australia increased from 228,000 in 2002 to around 527,000 in 2013. </a:t>
            </a:r>
          </a:p>
          <a:p>
            <a:r>
              <a:rPr lang="en-US" sz="2400" dirty="0" smtClean="0">
                <a:latin typeface="Times New Roman" pitchFamily="18" charset="0"/>
                <a:cs typeface="Times New Roman" pitchFamily="18" charset="0"/>
              </a:rPr>
              <a:t>However, by 2010, this rapid expansion had created problems, and there was concern that the education industry had been harmed by institutions that cashed in on foreigners who used education as a pathway to immigration.</a:t>
            </a:r>
            <a:endParaRPr lang="zh-CN" altLang="en-US" sz="24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III. Education: Global Flows of Capital and People</a:t>
            </a:r>
            <a:endParaRPr lang="zh-CN" altLang="en-US" dirty="0"/>
          </a:p>
        </p:txBody>
      </p:sp>
      <p:sp>
        <p:nvSpPr>
          <p:cNvPr id="5" name="Content Placeholder 4"/>
          <p:cNvSpPr>
            <a:spLocks noGrp="1"/>
          </p:cNvSpPr>
          <p:nvPr>
            <p:ph sz="half" idx="1"/>
          </p:nvPr>
        </p:nvSpPr>
        <p:spPr>
          <a:xfrm>
            <a:off x="457200" y="1643051"/>
            <a:ext cx="7829576" cy="1071569"/>
          </a:xfrm>
        </p:spPr>
        <p:txBody>
          <a:bodyPr>
            <a:normAutofit/>
          </a:bodyPr>
          <a:lstStyle/>
          <a:p>
            <a:pPr>
              <a:buNone/>
            </a:pPr>
            <a:r>
              <a:rPr lang="en-US" sz="2400" dirty="0" smtClean="0">
                <a:latin typeface="Times New Roman" pitchFamily="18" charset="0"/>
                <a:cs typeface="Times New Roman" pitchFamily="18" charset="0"/>
              </a:rPr>
              <a:t>    There are over 150,000 Chinese students studying at Australian schools and universities.</a:t>
            </a:r>
            <a:endParaRPr lang="zh-CN" altLang="en-US" sz="2400" dirty="0">
              <a:latin typeface="Times New Roman" pitchFamily="18" charset="0"/>
              <a:cs typeface="Times New Roman" pitchFamily="18" charset="0"/>
            </a:endParaRPr>
          </a:p>
        </p:txBody>
      </p:sp>
      <p:pic>
        <p:nvPicPr>
          <p:cNvPr id="7" name="Content Placeholder 6" descr="chinese-students.jpg"/>
          <p:cNvPicPr>
            <a:picLocks noGrp="1" noChangeAspect="1"/>
          </p:cNvPicPr>
          <p:nvPr>
            <p:ph sz="half" idx="2"/>
          </p:nvPr>
        </p:nvPicPr>
        <p:blipFill>
          <a:blip r:embed="rId2"/>
          <a:stretch>
            <a:fillRect/>
          </a:stretch>
        </p:blipFill>
        <p:spPr>
          <a:xfrm>
            <a:off x="1428728" y="2928934"/>
            <a:ext cx="6143668" cy="3500462"/>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IV. Tourism in Australia: Global Flows of Capital, People and Cultu</a:t>
            </a:r>
            <a:r>
              <a:rPr lang="en-US" dirty="0" smtClean="0"/>
              <a:t>re</a:t>
            </a:r>
            <a:endParaRPr lang="zh-CN" altLang="en-US" dirty="0"/>
          </a:p>
        </p:txBody>
      </p:sp>
      <p:sp>
        <p:nvSpPr>
          <p:cNvPr id="6" name="Content Placeholder 5"/>
          <p:cNvSpPr>
            <a:spLocks noGrp="1"/>
          </p:cNvSpPr>
          <p:nvPr>
            <p:ph idx="1"/>
          </p:nvPr>
        </p:nvSpPr>
        <p:spPr/>
        <p:txBody>
          <a:bodyPr>
            <a:normAutofit/>
          </a:bodyPr>
          <a:lstStyle/>
          <a:p>
            <a:r>
              <a:rPr lang="en-US" sz="2400" dirty="0" smtClean="0">
                <a:latin typeface="Times New Roman" pitchFamily="18" charset="0"/>
                <a:cs typeface="Times New Roman" pitchFamily="18" charset="0"/>
              </a:rPr>
              <a:t>Tourism is the second major service industry in the Australian export economy. In 2007, it brought approximately 12 billion dollars into Australia. </a:t>
            </a:r>
          </a:p>
          <a:p>
            <a:r>
              <a:rPr lang="en-US" sz="2400" dirty="0" smtClean="0">
                <a:latin typeface="Times New Roman" pitchFamily="18" charset="0"/>
                <a:cs typeface="Times New Roman" pitchFamily="18" charset="0"/>
              </a:rPr>
              <a:t>Visitors from China alone, contributed over $2 billion to this total. </a:t>
            </a:r>
          </a:p>
          <a:p>
            <a:r>
              <a:rPr lang="en-US" sz="2400" dirty="0" smtClean="0">
                <a:latin typeface="Times New Roman" pitchFamily="18" charset="0"/>
                <a:cs typeface="Times New Roman" pitchFamily="18" charset="0"/>
              </a:rPr>
              <a:t>Prior to the 2007 global financial downturn, over 10 million overseas tourists visited Australia every year: a figure equal to nearly half of the population of Australia. </a:t>
            </a:r>
          </a:p>
          <a:p>
            <a:r>
              <a:rPr lang="en-US" sz="2400" dirty="0" smtClean="0">
                <a:latin typeface="Times New Roman" pitchFamily="18" charset="0"/>
                <a:cs typeface="Times New Roman" pitchFamily="18" charset="0"/>
              </a:rPr>
              <a:t>The major goal of Tourism Australia is to increase international and domestic travelers’ intention to visit Australia.</a:t>
            </a:r>
            <a:endParaRPr lang="zh-CN" altLang="en-US" sz="24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IV. Tourism in Australia: Global Flows of Capital, People and Cultu</a:t>
            </a:r>
            <a:r>
              <a:rPr lang="en-US" dirty="0" smtClean="0"/>
              <a:t>re</a:t>
            </a:r>
            <a:endParaRPr lang="zh-CN" altLang="en-US" dirty="0"/>
          </a:p>
        </p:txBody>
      </p:sp>
      <p:sp>
        <p:nvSpPr>
          <p:cNvPr id="5" name="Content Placeholder 4"/>
          <p:cNvSpPr>
            <a:spLocks noGrp="1"/>
          </p:cNvSpPr>
          <p:nvPr>
            <p:ph sz="half" idx="1"/>
          </p:nvPr>
        </p:nvSpPr>
        <p:spPr>
          <a:xfrm>
            <a:off x="457200" y="1714488"/>
            <a:ext cx="3686172" cy="4411675"/>
          </a:xfrm>
        </p:spPr>
        <p:txBody>
          <a:bodyPr>
            <a:normAutofit fontScale="85000" lnSpcReduction="20000"/>
          </a:bodyPr>
          <a:lstStyle/>
          <a:p>
            <a:pPr>
              <a:buNone/>
            </a:pPr>
            <a:r>
              <a:rPr lang="en-US" dirty="0" smtClean="0"/>
              <a:t>     </a:t>
            </a:r>
            <a:r>
              <a:rPr lang="en-US" dirty="0" smtClean="0">
                <a:latin typeface="Times New Roman" pitchFamily="18" charset="0"/>
                <a:cs typeface="Times New Roman" pitchFamily="18" charset="0"/>
              </a:rPr>
              <a:t>The most successful tourist marketing campaign, the “Put another Shrimp on the Barbie” campaign. "Shrimp on the </a:t>
            </a:r>
            <a:r>
              <a:rPr lang="en-US" dirty="0" err="1" smtClean="0">
                <a:latin typeface="Times New Roman" pitchFamily="18" charset="0"/>
                <a:cs typeface="Times New Roman" pitchFamily="18" charset="0"/>
              </a:rPr>
              <a:t>barbie</a:t>
            </a:r>
            <a:r>
              <a:rPr lang="en-US" dirty="0" smtClean="0">
                <a:latin typeface="Times New Roman" pitchFamily="18" charset="0"/>
                <a:cs typeface="Times New Roman" pitchFamily="18" charset="0"/>
              </a:rPr>
              <a:t>" is an often-quoted phrase that originated in a series of television advertisements by the Australian Tourism Commission starring  Paul Hogan from 1984 through to 1990. </a:t>
            </a:r>
            <a:endParaRPr lang="zh-CN" altLang="en-US" dirty="0">
              <a:latin typeface="Times New Roman" pitchFamily="18" charset="0"/>
              <a:cs typeface="Times New Roman" pitchFamily="18" charset="0"/>
            </a:endParaRPr>
          </a:p>
        </p:txBody>
      </p:sp>
      <p:pic>
        <p:nvPicPr>
          <p:cNvPr id="7" name="Content Placeholder 6" descr="tourism-australia.jpg"/>
          <p:cNvPicPr>
            <a:picLocks noGrp="1" noChangeAspect="1"/>
          </p:cNvPicPr>
          <p:nvPr>
            <p:ph sz="half" idx="2"/>
          </p:nvPr>
        </p:nvPicPr>
        <p:blipFill>
          <a:blip r:embed="rId2"/>
          <a:stretch>
            <a:fillRect/>
          </a:stretch>
        </p:blipFill>
        <p:spPr>
          <a:xfrm>
            <a:off x="4572000" y="1857364"/>
            <a:ext cx="3500462" cy="45259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IV. Tourism in Australia: Global Flows of Capital, People and Cultu</a:t>
            </a:r>
            <a:r>
              <a:rPr lang="en-US" dirty="0" smtClean="0"/>
              <a:t>re</a:t>
            </a:r>
            <a:endParaRPr lang="zh-CN" altLang="en-US" dirty="0"/>
          </a:p>
        </p:txBody>
      </p:sp>
      <p:sp>
        <p:nvSpPr>
          <p:cNvPr id="6" name="Content Placeholder 5"/>
          <p:cNvSpPr>
            <a:spLocks noGrp="1"/>
          </p:cNvSpPr>
          <p:nvPr>
            <p:ph sz="half" idx="1"/>
          </p:nvPr>
        </p:nvSpPr>
        <p:spPr>
          <a:xfrm>
            <a:off x="457200" y="1643050"/>
            <a:ext cx="2828916" cy="4483113"/>
          </a:xfrm>
        </p:spPr>
        <p:txBody>
          <a:bodyPr>
            <a:normAutofit/>
          </a:bodyPr>
          <a:lstStyle/>
          <a:p>
            <a:r>
              <a:rPr lang="en-US" sz="2000" dirty="0" smtClean="0">
                <a:latin typeface="Times New Roman" pitchFamily="18" charset="0"/>
                <a:cs typeface="Times New Roman" pitchFamily="18" charset="0"/>
              </a:rPr>
              <a:t>For the majority of overseas visitors, the most popular tourist features include the Great Barrier Reef, </a:t>
            </a:r>
            <a:r>
              <a:rPr lang="en-US" sz="2000" dirty="0" err="1" smtClean="0">
                <a:latin typeface="Times New Roman" pitchFamily="18" charset="0"/>
                <a:cs typeface="Times New Roman" pitchFamily="18" charset="0"/>
              </a:rPr>
              <a:t>Ulura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Kakadu</a:t>
            </a:r>
            <a:r>
              <a:rPr lang="en-US" sz="2000" dirty="0" smtClean="0">
                <a:latin typeface="Times New Roman" pitchFamily="18" charset="0"/>
                <a:cs typeface="Times New Roman" pitchFamily="18" charset="0"/>
              </a:rPr>
              <a:t> and the key city attractions and beaches of Sydney, the Gold Coast, and the other metropolitan </a:t>
            </a:r>
            <a:r>
              <a:rPr lang="en-US" sz="2000" dirty="0" err="1" smtClean="0">
                <a:latin typeface="Times New Roman" pitchFamily="18" charset="0"/>
                <a:cs typeface="Times New Roman" pitchFamily="18" charset="0"/>
              </a:rPr>
              <a:t>centres</a:t>
            </a:r>
            <a:r>
              <a:rPr lang="en-US" sz="2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endParaRPr lang="zh-CN" altLang="en-US" dirty="0">
              <a:latin typeface="Times New Roman" pitchFamily="18" charset="0"/>
              <a:cs typeface="Times New Roman" pitchFamily="18" charset="0"/>
            </a:endParaRPr>
          </a:p>
        </p:txBody>
      </p:sp>
      <p:pic>
        <p:nvPicPr>
          <p:cNvPr id="8" name="Content Placeholder 7" descr="Uluru.jpg"/>
          <p:cNvPicPr>
            <a:picLocks noGrp="1" noChangeAspect="1"/>
          </p:cNvPicPr>
          <p:nvPr>
            <p:ph sz="half" idx="2"/>
          </p:nvPr>
        </p:nvPicPr>
        <p:blipFill>
          <a:blip r:embed="rId2"/>
          <a:stretch>
            <a:fillRect/>
          </a:stretch>
        </p:blipFill>
        <p:spPr>
          <a:xfrm>
            <a:off x="3500430" y="1643050"/>
            <a:ext cx="5286412" cy="3357586"/>
          </a:xfrm>
        </p:spPr>
      </p:pic>
      <p:sp>
        <p:nvSpPr>
          <p:cNvPr id="9" name="Rectangle 8"/>
          <p:cNvSpPr/>
          <p:nvPr/>
        </p:nvSpPr>
        <p:spPr>
          <a:xfrm>
            <a:off x="3500430" y="5286389"/>
            <a:ext cx="5429288" cy="646331"/>
          </a:xfrm>
          <a:prstGeom prst="rect">
            <a:avLst/>
          </a:prstGeom>
        </p:spPr>
        <p:txBody>
          <a:bodyPr wrap="square">
            <a:spAutoFit/>
          </a:bodyPr>
          <a:lstStyle/>
          <a:p>
            <a:r>
              <a:rPr lang="en-US" dirty="0" err="1" smtClean="0">
                <a:latin typeface="Times New Roman" pitchFamily="18" charset="0"/>
                <a:cs typeface="Times New Roman" pitchFamily="18" charset="0"/>
              </a:rPr>
              <a:t>Ulura</a:t>
            </a:r>
            <a:r>
              <a:rPr lang="en-US" dirty="0" smtClean="0">
                <a:latin typeface="Times New Roman" pitchFamily="18" charset="0"/>
                <a:cs typeface="Times New Roman" pitchFamily="18" charset="0"/>
              </a:rPr>
              <a:t>, the magnificent megalith set in the vast and beautiful desert centre of Australia.</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IV. Tourism in Australia: Global Flows of Capital, People and Cultu</a:t>
            </a:r>
            <a:r>
              <a:rPr lang="en-US" dirty="0" smtClean="0"/>
              <a:t>re</a:t>
            </a:r>
            <a:endParaRPr lang="zh-CN" altLang="en-US" dirty="0"/>
          </a:p>
        </p:txBody>
      </p:sp>
      <p:sp>
        <p:nvSpPr>
          <p:cNvPr id="7" name="Content Placeholder 6"/>
          <p:cNvSpPr>
            <a:spLocks noGrp="1"/>
          </p:cNvSpPr>
          <p:nvPr>
            <p:ph sz="half" idx="1"/>
          </p:nvPr>
        </p:nvSpPr>
        <p:spPr>
          <a:xfrm>
            <a:off x="457200" y="1857364"/>
            <a:ext cx="8186766" cy="1428759"/>
          </a:xfrm>
        </p:spPr>
        <p:txBody>
          <a:bodyPr>
            <a:normAutofit fontScale="70000" lnSpcReduction="20000"/>
          </a:bodyPr>
          <a:lstStyle/>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Kakadu</a:t>
            </a:r>
            <a:r>
              <a:rPr lang="en-US" dirty="0" smtClean="0">
                <a:latin typeface="Times New Roman" pitchFamily="18" charset="0"/>
                <a:cs typeface="Times New Roman" pitchFamily="18" charset="0"/>
              </a:rPr>
              <a:t> National Park, managed by the Aboriginal clans, covers 19,000 square </a:t>
            </a:r>
            <a:r>
              <a:rPr lang="en-US" dirty="0" err="1" smtClean="0">
                <a:latin typeface="Times New Roman" pitchFamily="18" charset="0"/>
                <a:cs typeface="Times New Roman" pitchFamily="18" charset="0"/>
              </a:rPr>
              <a:t>kilometres</a:t>
            </a:r>
            <a:r>
              <a:rPr lang="en-US" dirty="0" smtClean="0">
                <a:latin typeface="Times New Roman" pitchFamily="18" charset="0"/>
                <a:cs typeface="Times New Roman" pitchFamily="18" charset="0"/>
              </a:rPr>
              <a:t> comprising rainforest, wetlands with </a:t>
            </a:r>
            <a:r>
              <a:rPr lang="en-US" dirty="0" err="1" smtClean="0">
                <a:latin typeface="Times New Roman" pitchFamily="18" charset="0"/>
                <a:cs typeface="Times New Roman" pitchFamily="18" charset="0"/>
              </a:rPr>
              <a:t>paperbark</a:t>
            </a:r>
            <a:r>
              <a:rPr lang="en-US" dirty="0" smtClean="0">
                <a:latin typeface="Times New Roman" pitchFamily="18" charset="0"/>
                <a:cs typeface="Times New Roman" pitchFamily="18" charset="0"/>
              </a:rPr>
              <a:t> trees, </a:t>
            </a:r>
            <a:r>
              <a:rPr lang="en-US" dirty="0" err="1" smtClean="0">
                <a:latin typeface="Times New Roman" pitchFamily="18" charset="0"/>
                <a:cs typeface="Times New Roman" pitchFamily="18" charset="0"/>
              </a:rPr>
              <a:t>pandanus</a:t>
            </a:r>
            <a:r>
              <a:rPr lang="en-US" dirty="0" smtClean="0">
                <a:latin typeface="Times New Roman" pitchFamily="18" charset="0"/>
                <a:cs typeface="Times New Roman" pitchFamily="18" charset="0"/>
              </a:rPr>
              <a:t>, cycads and lotus lilies. The wildlife includes crocodiles, barramundi, and a variety of birds. The area contains 1,000 different plant species, and a quarter of all Australian freshwater fish species.</a:t>
            </a:r>
            <a:endParaRPr lang="zh-CN" altLang="en-US" dirty="0">
              <a:latin typeface="Times New Roman" pitchFamily="18" charset="0"/>
              <a:cs typeface="Times New Roman" pitchFamily="18" charset="0"/>
            </a:endParaRPr>
          </a:p>
        </p:txBody>
      </p:sp>
      <p:pic>
        <p:nvPicPr>
          <p:cNvPr id="9" name="Content Placeholder 8" descr="Kakadu National Park.jpg"/>
          <p:cNvPicPr>
            <a:picLocks noGrp="1" noChangeAspect="1"/>
          </p:cNvPicPr>
          <p:nvPr>
            <p:ph sz="half" idx="2"/>
          </p:nvPr>
        </p:nvPicPr>
        <p:blipFill>
          <a:blip r:embed="rId2"/>
          <a:stretch>
            <a:fillRect/>
          </a:stretch>
        </p:blipFill>
        <p:spPr>
          <a:xfrm>
            <a:off x="1142976" y="3429000"/>
            <a:ext cx="6929486" cy="321471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IV. Tourism in Australia: Global Flows of Capital, People and Cultu</a:t>
            </a:r>
            <a:r>
              <a:rPr lang="en-US" dirty="0" smtClean="0"/>
              <a:t>re</a:t>
            </a:r>
            <a:endParaRPr lang="zh-CN" altLang="en-US" dirty="0"/>
          </a:p>
        </p:txBody>
      </p:sp>
      <p:pic>
        <p:nvPicPr>
          <p:cNvPr id="5" name="Content Placeholder 4" descr="rock_paintings.jpg"/>
          <p:cNvPicPr>
            <a:picLocks noGrp="1" noChangeAspect="1"/>
          </p:cNvPicPr>
          <p:nvPr>
            <p:ph sz="half" idx="1"/>
          </p:nvPr>
        </p:nvPicPr>
        <p:blipFill>
          <a:blip r:embed="rId2"/>
          <a:stretch>
            <a:fillRect/>
          </a:stretch>
        </p:blipFill>
        <p:spPr>
          <a:xfrm>
            <a:off x="214282" y="2428868"/>
            <a:ext cx="5455026" cy="3714776"/>
          </a:xfrm>
        </p:spPr>
      </p:pic>
      <p:sp>
        <p:nvSpPr>
          <p:cNvPr id="4" name="Content Placeholder 3"/>
          <p:cNvSpPr>
            <a:spLocks noGrp="1"/>
          </p:cNvSpPr>
          <p:nvPr>
            <p:ph sz="half" idx="2"/>
          </p:nvPr>
        </p:nvSpPr>
        <p:spPr>
          <a:xfrm>
            <a:off x="5500694" y="2500306"/>
            <a:ext cx="3186106" cy="3625857"/>
          </a:xfrm>
        </p:spPr>
        <p:txBody>
          <a:bodyPr>
            <a:normAutofit/>
          </a:bodyPr>
          <a:lstStyle/>
          <a:p>
            <a:pPr>
              <a:buNone/>
            </a:pPr>
            <a:r>
              <a:rPr lang="en-US" dirty="0" smtClean="0"/>
              <a:t>    </a:t>
            </a:r>
            <a:r>
              <a:rPr lang="en-US" sz="2000" dirty="0" smtClean="0">
                <a:latin typeface="Times New Roman" pitchFamily="18" charset="0"/>
                <a:cs typeface="Times New Roman" pitchFamily="18" charset="0"/>
              </a:rPr>
              <a:t>A number of Aboriginal clans still live within the Park as their people have done for over 40,000 years and tourists can visit, with their guidance, some of the largest concentrations of Aboriginal rock art in the world.</a:t>
            </a:r>
            <a:endParaRPr lang="zh-CN" altLang="en-US" sz="20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
            </a:r>
            <a:br>
              <a:rPr lang="en-US" altLang="zh-CN" dirty="0" smtClean="0">
                <a:latin typeface="Times New Roman" pitchFamily="18" charset="0"/>
                <a:cs typeface="Times New Roman" pitchFamily="18" charset="0"/>
              </a:rPr>
            </a:br>
            <a:r>
              <a:rPr lang="en-US" altLang="zh-CN" dirty="0" smtClean="0">
                <a:latin typeface="Times New Roman" pitchFamily="18" charset="0"/>
                <a:cs typeface="Times New Roman" pitchFamily="18" charset="0"/>
              </a:rPr>
              <a:t>V. The Australian Media: Flows of Capital, Culture and Technology</a:t>
            </a:r>
            <a:br>
              <a:rPr lang="en-US" altLang="zh-CN" dirty="0" smtClean="0">
                <a:latin typeface="Times New Roman" pitchFamily="18" charset="0"/>
                <a:cs typeface="Times New Roman" pitchFamily="18" charset="0"/>
              </a:rPr>
            </a:br>
            <a:endParaRPr lang="zh-CN" altLang="en-US" dirty="0"/>
          </a:p>
        </p:txBody>
      </p:sp>
      <p:sp>
        <p:nvSpPr>
          <p:cNvPr id="6" name="Content Placeholder 5"/>
          <p:cNvSpPr>
            <a:spLocks noGrp="1"/>
          </p:cNvSpPr>
          <p:nvPr>
            <p:ph idx="1"/>
          </p:nvPr>
        </p:nvSpPr>
        <p:spPr>
          <a:xfrm>
            <a:off x="457200" y="1600200"/>
            <a:ext cx="8229600" cy="4757758"/>
          </a:xfrm>
        </p:spPr>
        <p:txBody>
          <a:bodyPr>
            <a:noAutofit/>
          </a:bodyPr>
          <a:lstStyle/>
          <a:p>
            <a:pPr>
              <a:buNone/>
            </a:pPr>
            <a:r>
              <a:rPr lang="en-US" sz="2400" b="1" dirty="0" smtClean="0">
                <a:latin typeface="Times New Roman" pitchFamily="18" charset="0"/>
                <a:cs typeface="Times New Roman" pitchFamily="18" charset="0"/>
              </a:rPr>
              <a:t>Newspapers or “The Press”</a:t>
            </a:r>
            <a:endParaRPr lang="zh-CN" altLang="en-US"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Over fifty English language newspapers, and several non-English publications in 20-25 other languages, are published in Australia. </a:t>
            </a:r>
          </a:p>
          <a:p>
            <a:r>
              <a:rPr lang="en-US" sz="2400" dirty="0" smtClean="0">
                <a:latin typeface="Times New Roman" pitchFamily="18" charset="0"/>
                <a:cs typeface="Times New Roman" pitchFamily="18" charset="0"/>
              </a:rPr>
              <a:t>The mainstream press comprises one national newspaper, </a:t>
            </a:r>
            <a:r>
              <a:rPr lang="en-US" sz="2400" i="1" dirty="0" smtClean="0">
                <a:latin typeface="Times New Roman" pitchFamily="18" charset="0"/>
                <a:cs typeface="Times New Roman" pitchFamily="18" charset="0"/>
              </a:rPr>
              <a:t>The Australian</a:t>
            </a:r>
            <a:r>
              <a:rPr lang="en-US" sz="2400" dirty="0" smtClean="0">
                <a:latin typeface="Times New Roman" pitchFamily="18" charset="0"/>
                <a:cs typeface="Times New Roman" pitchFamily="18" charset="0"/>
              </a:rPr>
              <a:t> and State based newspapers, including </a:t>
            </a:r>
            <a:r>
              <a:rPr lang="en-US" sz="2400" i="1" dirty="0" smtClean="0">
                <a:latin typeface="Times New Roman" pitchFamily="18" charset="0"/>
                <a:cs typeface="Times New Roman" pitchFamily="18" charset="0"/>
              </a:rPr>
              <a:t>The Sydney Morning Herald </a:t>
            </a:r>
            <a:r>
              <a:rPr lang="en-US" sz="2400" dirty="0" smtClean="0">
                <a:latin typeface="Times New Roman" pitchFamily="18" charset="0"/>
                <a:cs typeface="Times New Roman" pitchFamily="18" charset="0"/>
              </a:rPr>
              <a:t>and </a:t>
            </a:r>
            <a:r>
              <a:rPr lang="en-US" sz="2400" i="1" dirty="0" smtClean="0">
                <a:latin typeface="Times New Roman" pitchFamily="18" charset="0"/>
                <a:cs typeface="Times New Roman" pitchFamily="18" charset="0"/>
              </a:rPr>
              <a:t>The Age</a:t>
            </a:r>
            <a:r>
              <a:rPr lang="en-US" sz="2400" dirty="0" smtClean="0">
                <a:latin typeface="Times New Roman" pitchFamily="18" charset="0"/>
                <a:cs typeface="Times New Roman" pitchFamily="18" charset="0"/>
              </a:rPr>
              <a:t>. These major newspapers are owned by media corporations.</a:t>
            </a:r>
            <a:endParaRPr lang="zh-CN" alt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There are non-English speaking papers providing information from “home”, such as Arab countries and China, for non-Anglo-Australians: news which is often lacking in the mainstream Australian media.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V. The Australian Media: Flows of Capital, Culture and Technology</a:t>
            </a:r>
            <a:endParaRPr lang="zh-CN" altLang="en-US" dirty="0"/>
          </a:p>
        </p:txBody>
      </p:sp>
      <p:sp>
        <p:nvSpPr>
          <p:cNvPr id="3" name="Content Placeholder 2"/>
          <p:cNvSpPr>
            <a:spLocks noGrp="1"/>
          </p:cNvSpPr>
          <p:nvPr>
            <p:ph idx="1"/>
          </p:nvPr>
        </p:nvSpPr>
        <p:spPr/>
        <p:txBody>
          <a:bodyPr>
            <a:normAutofit lnSpcReduction="10000"/>
          </a:bodyPr>
          <a:lstStyle/>
          <a:p>
            <a:pPr>
              <a:buNone/>
            </a:pPr>
            <a:r>
              <a:rPr lang="en-US" sz="2400" b="1" dirty="0" smtClean="0">
                <a:latin typeface="Times New Roman" pitchFamily="18" charset="0"/>
                <a:cs typeface="Times New Roman" pitchFamily="18" charset="0"/>
              </a:rPr>
              <a:t>TV and Radio</a:t>
            </a:r>
            <a:endParaRPr lang="zh-CN" altLang="en-US"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Unlike the press, the TV and radio </a:t>
            </a:r>
            <a:r>
              <a:rPr lang="en-US" sz="2400" dirty="0" err="1" smtClean="0">
                <a:latin typeface="Times New Roman" pitchFamily="18" charset="0"/>
                <a:cs typeface="Times New Roman" pitchFamily="18" charset="0"/>
              </a:rPr>
              <a:t>programmes</a:t>
            </a:r>
            <a:r>
              <a:rPr lang="en-US" sz="2400" dirty="0" smtClean="0">
                <a:latin typeface="Times New Roman" pitchFamily="18" charset="0"/>
                <a:cs typeface="Times New Roman" pitchFamily="18" charset="0"/>
              </a:rPr>
              <a:t> are provided by a mixture of government networks, private business companies and by small community groups. </a:t>
            </a:r>
          </a:p>
          <a:p>
            <a:r>
              <a:rPr lang="en-US" sz="2400" dirty="0" smtClean="0">
                <a:latin typeface="Times New Roman" pitchFamily="18" charset="0"/>
                <a:cs typeface="Times New Roman" pitchFamily="18" charset="0"/>
              </a:rPr>
              <a:t>The publicly owned channels include SBS which runs news, information and entertainment </a:t>
            </a:r>
            <a:r>
              <a:rPr lang="en-US" sz="2400" dirty="0" err="1" smtClean="0">
                <a:latin typeface="Times New Roman" pitchFamily="18" charset="0"/>
                <a:cs typeface="Times New Roman" pitchFamily="18" charset="0"/>
              </a:rPr>
              <a:t>programmes</a:t>
            </a:r>
            <a:r>
              <a:rPr lang="en-US" sz="2400" dirty="0" smtClean="0">
                <a:latin typeface="Times New Roman" pitchFamily="18" charset="0"/>
                <a:cs typeface="Times New Roman" pitchFamily="18" charset="0"/>
              </a:rPr>
              <a:t> from a wide range of other countries. </a:t>
            </a:r>
          </a:p>
          <a:p>
            <a:r>
              <a:rPr lang="en-US" sz="2400" dirty="0" smtClean="0">
                <a:latin typeface="Times New Roman" pitchFamily="18" charset="0"/>
                <a:cs typeface="Times New Roman" pitchFamily="18" charset="0"/>
              </a:rPr>
              <a:t>However, the </a:t>
            </a:r>
            <a:r>
              <a:rPr lang="en-US" sz="2400" dirty="0" err="1" smtClean="0">
                <a:latin typeface="Times New Roman" pitchFamily="18" charset="0"/>
                <a:cs typeface="Times New Roman" pitchFamily="18" charset="0"/>
              </a:rPr>
              <a:t>programmes</a:t>
            </a:r>
            <a:r>
              <a:rPr lang="en-US" sz="2400" dirty="0" smtClean="0">
                <a:latin typeface="Times New Roman" pitchFamily="18" charset="0"/>
                <a:cs typeface="Times New Roman" pitchFamily="18" charset="0"/>
              </a:rPr>
              <a:t> with the highest ratings are those owned by the private, profit-oriented media corporations. </a:t>
            </a:r>
          </a:p>
          <a:p>
            <a:r>
              <a:rPr lang="en-US" sz="2400" dirty="0" smtClean="0">
                <a:latin typeface="Times New Roman" pitchFamily="18" charset="0"/>
                <a:cs typeface="Times New Roman" pitchFamily="18" charset="0"/>
              </a:rPr>
              <a:t>There are non-news </a:t>
            </a:r>
            <a:r>
              <a:rPr lang="en-US" sz="2400" dirty="0" err="1" smtClean="0">
                <a:latin typeface="Times New Roman" pitchFamily="18" charset="0"/>
                <a:cs typeface="Times New Roman" pitchFamily="18" charset="0"/>
              </a:rPr>
              <a:t>programmes</a:t>
            </a:r>
            <a:r>
              <a:rPr lang="en-US" sz="2400" dirty="0" smtClean="0">
                <a:latin typeface="Times New Roman" pitchFamily="18" charset="0"/>
                <a:cs typeface="Times New Roman" pitchFamily="18" charset="0"/>
              </a:rPr>
              <a:t>, dramas, comedies or quiz shows coming from the English-speaking countries, USA and Britain.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VI. </a:t>
            </a:r>
            <a:r>
              <a:rPr lang="en-US" dirty="0" err="1" smtClean="0">
                <a:latin typeface="Times New Roman" pitchFamily="18" charset="0"/>
                <a:cs typeface="Times New Roman" pitchFamily="18" charset="0"/>
              </a:rPr>
              <a:t>Globalisation</a:t>
            </a:r>
            <a:r>
              <a:rPr lang="en-US" dirty="0" smtClean="0">
                <a:latin typeface="Times New Roman" pitchFamily="18" charset="0"/>
                <a:cs typeface="Times New Roman" pitchFamily="18" charset="0"/>
              </a:rPr>
              <a:t> and Environmental Risks: Flows of Pollution</a:t>
            </a:r>
            <a:endParaRPr lang="zh-CN" alt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r>
              <a:rPr lang="en-US" sz="3100" dirty="0" smtClean="0">
                <a:latin typeface="Times New Roman" pitchFamily="18" charset="0"/>
                <a:cs typeface="Times New Roman" pitchFamily="18" charset="0"/>
              </a:rPr>
              <a:t>Over the past few decades </a:t>
            </a:r>
            <a:r>
              <a:rPr lang="en-US" sz="3100" dirty="0" err="1" smtClean="0">
                <a:latin typeface="Times New Roman" pitchFamily="18" charset="0"/>
                <a:cs typeface="Times New Roman" pitchFamily="18" charset="0"/>
              </a:rPr>
              <a:t>globalisation</a:t>
            </a:r>
            <a:r>
              <a:rPr lang="en-US" sz="3100" dirty="0" smtClean="0">
                <a:latin typeface="Times New Roman" pitchFamily="18" charset="0"/>
                <a:cs typeface="Times New Roman" pitchFamily="18" charset="0"/>
              </a:rPr>
              <a:t> has altered the kinds of hazards that nations face. </a:t>
            </a:r>
            <a:endParaRPr lang="en-US" sz="3100" dirty="0" smtClean="0">
              <a:latin typeface="Times New Roman" pitchFamily="18" charset="0"/>
              <a:cs typeface="Times New Roman" pitchFamily="18" charset="0"/>
            </a:endParaRPr>
          </a:p>
          <a:p>
            <a:r>
              <a:rPr lang="en-US" sz="3100" dirty="0" smtClean="0">
                <a:latin typeface="Times New Roman" pitchFamily="18" charset="0"/>
                <a:cs typeface="Times New Roman" pitchFamily="18" charset="0"/>
              </a:rPr>
              <a:t>A </a:t>
            </a:r>
            <a:r>
              <a:rPr lang="en-US" sz="3100" dirty="0" smtClean="0">
                <a:latin typeface="Times New Roman" pitchFamily="18" charset="0"/>
                <a:cs typeface="Times New Roman" pitchFamily="18" charset="0"/>
              </a:rPr>
              <a:t>major example is the current threat of climate change. </a:t>
            </a:r>
            <a:endParaRPr lang="en-US" sz="3100" dirty="0" smtClean="0">
              <a:latin typeface="Times New Roman" pitchFamily="18" charset="0"/>
              <a:cs typeface="Times New Roman" pitchFamily="18" charset="0"/>
            </a:endParaRPr>
          </a:p>
          <a:p>
            <a:r>
              <a:rPr lang="en-US" sz="3100" dirty="0" smtClean="0">
                <a:latin typeface="Times New Roman" pitchFamily="18" charset="0"/>
                <a:cs typeface="Times New Roman" pitchFamily="18" charset="0"/>
              </a:rPr>
              <a:t>Global </a:t>
            </a:r>
            <a:r>
              <a:rPr lang="en-US" sz="3100" dirty="0" smtClean="0">
                <a:latin typeface="Times New Roman" pitchFamily="18" charset="0"/>
                <a:cs typeface="Times New Roman" pitchFamily="18" charset="0"/>
              </a:rPr>
              <a:t>flows of pollution are created by the overproduction of greenhouse gases. These pollution flows are produced mainly by the high and medium power nations but affect all nations. </a:t>
            </a:r>
            <a:endParaRPr lang="en-US" sz="3100" dirty="0" smtClean="0">
              <a:latin typeface="Times New Roman" pitchFamily="18" charset="0"/>
              <a:cs typeface="Times New Roman" pitchFamily="18" charset="0"/>
            </a:endParaRPr>
          </a:p>
          <a:p>
            <a:r>
              <a:rPr lang="en-US" sz="3100" dirty="0" smtClean="0">
                <a:latin typeface="Times New Roman" pitchFamily="18" charset="0"/>
                <a:cs typeface="Times New Roman" pitchFamily="18" charset="0"/>
              </a:rPr>
              <a:t>T</a:t>
            </a:r>
            <a:r>
              <a:rPr lang="en-US" sz="3100" dirty="0" smtClean="0">
                <a:latin typeface="Times New Roman" pitchFamily="18" charset="0"/>
                <a:cs typeface="Times New Roman" pitchFamily="18" charset="0"/>
              </a:rPr>
              <a:t>hree </a:t>
            </a:r>
            <a:r>
              <a:rPr lang="en-US" sz="3100" dirty="0" smtClean="0">
                <a:latin typeface="Times New Roman" pitchFamily="18" charset="0"/>
                <a:cs typeface="Times New Roman" pitchFamily="18" charset="0"/>
              </a:rPr>
              <a:t>aspects of climate change </a:t>
            </a:r>
            <a:r>
              <a:rPr lang="en-US" sz="3100" dirty="0" smtClean="0">
                <a:latin typeface="Times New Roman" pitchFamily="18" charset="0"/>
                <a:cs typeface="Times New Roman" pitchFamily="18" charset="0"/>
              </a:rPr>
              <a:t>are related </a:t>
            </a:r>
            <a:r>
              <a:rPr lang="en-US" sz="3100" dirty="0" smtClean="0">
                <a:latin typeface="Times New Roman" pitchFamily="18" charset="0"/>
                <a:cs typeface="Times New Roman" pitchFamily="18" charset="0"/>
              </a:rPr>
              <a:t>to Australia: the role that Australia has played in contributing to climate </a:t>
            </a:r>
            <a:r>
              <a:rPr lang="en-US" sz="3100" dirty="0" smtClean="0">
                <a:latin typeface="Times New Roman" pitchFamily="18" charset="0"/>
                <a:cs typeface="Times New Roman" pitchFamily="18" charset="0"/>
              </a:rPr>
              <a:t>change; </a:t>
            </a:r>
            <a:r>
              <a:rPr lang="en-US" sz="3100" dirty="0" smtClean="0">
                <a:latin typeface="Times New Roman" pitchFamily="18" charset="0"/>
                <a:cs typeface="Times New Roman" pitchFamily="18" charset="0"/>
              </a:rPr>
              <a:t>the impact of climate change on </a:t>
            </a:r>
            <a:r>
              <a:rPr lang="en-US" sz="3100" dirty="0" smtClean="0">
                <a:latin typeface="Times New Roman" pitchFamily="18" charset="0"/>
                <a:cs typeface="Times New Roman" pitchFamily="18" charset="0"/>
              </a:rPr>
              <a:t>Australia; </a:t>
            </a:r>
            <a:r>
              <a:rPr lang="en-US" sz="3100" dirty="0" smtClean="0">
                <a:latin typeface="Times New Roman" pitchFamily="18" charset="0"/>
                <a:cs typeface="Times New Roman" pitchFamily="18" charset="0"/>
              </a:rPr>
              <a:t>and the country’s political and technological attempts to redress the problem.</a:t>
            </a:r>
            <a:endParaRPr lang="zh-CN" altLang="en-US" sz="3100" dirty="0" smtClean="0">
              <a:latin typeface="Times New Roman" pitchFamily="18" charset="0"/>
              <a:cs typeface="Times New Roman" pitchFamily="18" charset="0"/>
            </a:endParaRPr>
          </a:p>
          <a:p>
            <a:pPr>
              <a:buNone/>
            </a:pP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Quiz</a:t>
            </a:r>
            <a:endParaRPr lang="zh-CN" altLang="en-US" sz="4000" dirty="0"/>
          </a:p>
        </p:txBody>
      </p:sp>
      <p:sp>
        <p:nvSpPr>
          <p:cNvPr id="6" name="Content Placeholder 5"/>
          <p:cNvSpPr>
            <a:spLocks noGrp="1"/>
          </p:cNvSpPr>
          <p:nvPr>
            <p:ph idx="1"/>
          </p:nvPr>
        </p:nvSpPr>
        <p:spPr/>
        <p:txBody>
          <a:bodyPr/>
          <a:lstStyle/>
          <a:p>
            <a:pPr>
              <a:buNone/>
            </a:pPr>
            <a:r>
              <a:rPr lang="en-US" dirty="0" smtClean="0">
                <a:latin typeface="Times New Roman" pitchFamily="18" charset="0"/>
                <a:cs typeface="Times New Roman" pitchFamily="18" charset="0"/>
              </a:rPr>
              <a:t>   Give the English and a brief explanation for the following: </a:t>
            </a:r>
            <a:endParaRPr lang="zh-CN" altLang="en-US" dirty="0" smtClean="0">
              <a:latin typeface="Times New Roman" pitchFamily="18" charset="0"/>
              <a:cs typeface="Times New Roman" pitchFamily="18" charset="0"/>
            </a:endParaRPr>
          </a:p>
          <a:p>
            <a:pPr>
              <a:buNone/>
            </a:pPr>
            <a:r>
              <a:rPr lang="en-US" dirty="0" smtClean="0"/>
              <a:t>   1  </a:t>
            </a:r>
            <a:r>
              <a:rPr lang="zh-CN" altLang="en-US" dirty="0" smtClean="0"/>
              <a:t>全球化</a:t>
            </a:r>
            <a:endParaRPr lang="en-US" altLang="zh-CN" sz="2800" dirty="0" smtClean="0"/>
          </a:p>
          <a:p>
            <a:pPr>
              <a:buNone/>
            </a:pPr>
            <a:r>
              <a:rPr lang="en-US" sz="2800" dirty="0" smtClean="0"/>
              <a:t>    2  </a:t>
            </a:r>
            <a:r>
              <a:rPr lang="zh-CN" altLang="en-US" sz="2800" dirty="0" smtClean="0"/>
              <a:t>资本流动</a:t>
            </a:r>
            <a:endParaRPr lang="en-US" sz="2800" dirty="0" smtClean="0"/>
          </a:p>
          <a:p>
            <a:pPr>
              <a:buNone/>
            </a:pPr>
            <a:r>
              <a:rPr lang="en-US" sz="2800" dirty="0" smtClean="0"/>
              <a:t>    3  </a:t>
            </a:r>
            <a:r>
              <a:rPr lang="zh-CN" altLang="en-US" sz="2800" dirty="0" smtClean="0"/>
              <a:t>反恐</a:t>
            </a:r>
          </a:p>
          <a:p>
            <a:pPr>
              <a:buNone/>
            </a:pPr>
            <a:r>
              <a:rPr lang="en-US" sz="2800" dirty="0" smtClean="0"/>
              <a:t>    4  </a:t>
            </a:r>
            <a:r>
              <a:rPr lang="zh-CN" altLang="en-US" sz="2800" dirty="0" smtClean="0"/>
              <a:t>温室气体</a:t>
            </a:r>
          </a:p>
          <a:p>
            <a:pPr>
              <a:buNone/>
            </a:pPr>
            <a:r>
              <a:rPr lang="en-US" sz="2800" dirty="0" smtClean="0"/>
              <a:t>    5</a:t>
            </a:r>
            <a:r>
              <a:rPr lang="zh-CN" altLang="en-US" sz="2800" dirty="0" smtClean="0"/>
              <a:t>气候变化</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  </a:t>
            </a:r>
            <a:endParaRPr lang="zh-CN" altLang="en-US" dirty="0"/>
          </a:p>
        </p:txBody>
      </p:sp>
      <p:sp>
        <p:nvSpPr>
          <p:cNvPr id="3" name="Content Placeholder 2"/>
          <p:cNvSpPr>
            <a:spLocks noGrp="1"/>
          </p:cNvSpPr>
          <p:nvPr>
            <p:ph sz="half" idx="1"/>
          </p:nvPr>
        </p:nvSpPr>
        <p:spPr>
          <a:xfrm>
            <a:off x="457200" y="1643050"/>
            <a:ext cx="3614734" cy="4483113"/>
          </a:xfrm>
        </p:spPr>
        <p:txBody>
          <a:bodyPr>
            <a:normAutofit fontScale="62500" lnSpcReduction="20000"/>
          </a:bodyPr>
          <a:lstStyle/>
          <a:p>
            <a:pPr>
              <a:buNone/>
            </a:pPr>
            <a:r>
              <a:rPr lang="en-US" b="1" dirty="0" smtClean="0"/>
              <a:t>      </a:t>
            </a:r>
            <a:r>
              <a:rPr lang="en-US" sz="3400" b="1" dirty="0" smtClean="0">
                <a:latin typeface="Times New Roman" pitchFamily="18" charset="0"/>
                <a:cs typeface="Times New Roman" pitchFamily="18" charset="0"/>
              </a:rPr>
              <a:t>Australia’s </a:t>
            </a:r>
            <a:r>
              <a:rPr lang="en-US" sz="3400" b="1" dirty="0" smtClean="0">
                <a:latin typeface="Times New Roman" pitchFamily="18" charset="0"/>
                <a:cs typeface="Times New Roman" pitchFamily="18" charset="0"/>
              </a:rPr>
              <a:t>Greenhouse Gas Emissions </a:t>
            </a:r>
            <a:endParaRPr lang="zh-CN" altLang="en-US" sz="3400" b="1" dirty="0" smtClean="0">
              <a:latin typeface="Times New Roman" pitchFamily="18" charset="0"/>
              <a:cs typeface="Times New Roman" pitchFamily="18" charset="0"/>
            </a:endParaRPr>
          </a:p>
          <a:p>
            <a:r>
              <a:rPr lang="en-US" sz="3400" dirty="0" smtClean="0">
                <a:latin typeface="Times New Roman" pitchFamily="18" charset="0"/>
                <a:cs typeface="Times New Roman" pitchFamily="18" charset="0"/>
              </a:rPr>
              <a:t>Australia </a:t>
            </a:r>
            <a:r>
              <a:rPr lang="en-US" sz="3400" dirty="0" smtClean="0">
                <a:latin typeface="Times New Roman" pitchFamily="18" charset="0"/>
                <a:cs typeface="Times New Roman" pitchFamily="18" charset="0"/>
              </a:rPr>
              <a:t>only accounts for around 1.5% of global greenhouse gas emissions, but its per capita emissions are more than four times the world average. </a:t>
            </a:r>
            <a:endParaRPr lang="en-US" sz="3400" dirty="0" smtClean="0">
              <a:latin typeface="Times New Roman" pitchFamily="18" charset="0"/>
              <a:cs typeface="Times New Roman" pitchFamily="18" charset="0"/>
            </a:endParaRPr>
          </a:p>
          <a:p>
            <a:r>
              <a:rPr lang="en-US" sz="3400" dirty="0" smtClean="0">
                <a:latin typeface="Times New Roman" pitchFamily="18" charset="0"/>
                <a:cs typeface="Times New Roman" pitchFamily="18" charset="0"/>
              </a:rPr>
              <a:t>Australia’s </a:t>
            </a:r>
            <a:r>
              <a:rPr lang="en-US" sz="3400" dirty="0" smtClean="0">
                <a:latin typeface="Times New Roman" pitchFamily="18" charset="0"/>
                <a:cs typeface="Times New Roman" pitchFamily="18" charset="0"/>
              </a:rPr>
              <a:t>relatively high per capita emissions can be attributed to factors such as the high usage of coal in electricity generation, the agricultural emissions from large numbers of sheep and cattle, and by land clearing. </a:t>
            </a:r>
            <a:endParaRPr lang="en-US" sz="3400" dirty="0" smtClean="0">
              <a:latin typeface="Times New Roman" pitchFamily="18" charset="0"/>
              <a:cs typeface="Times New Roman" pitchFamily="18" charset="0"/>
            </a:endParaRPr>
          </a:p>
          <a:p>
            <a:endParaRPr lang="zh-CN" altLang="en-US" dirty="0"/>
          </a:p>
        </p:txBody>
      </p:sp>
      <p:pic>
        <p:nvPicPr>
          <p:cNvPr id="6" name="Content Placeholder 5" descr="green house gas emission.png"/>
          <p:cNvPicPr>
            <a:picLocks noGrp="1" noChangeAspect="1"/>
          </p:cNvPicPr>
          <p:nvPr>
            <p:ph sz="half" idx="2"/>
          </p:nvPr>
        </p:nvPicPr>
        <p:blipFill>
          <a:blip r:embed="rId2"/>
          <a:stretch>
            <a:fillRect/>
          </a:stretch>
        </p:blipFill>
        <p:spPr>
          <a:xfrm>
            <a:off x="4043356" y="2000240"/>
            <a:ext cx="5100643" cy="3643338"/>
          </a:xfrm>
        </p:spPr>
      </p:pic>
      <p:sp>
        <p:nvSpPr>
          <p:cNvPr id="4" name="Rectangle 3"/>
          <p:cNvSpPr/>
          <p:nvPr/>
        </p:nvSpPr>
        <p:spPr>
          <a:xfrm>
            <a:off x="785786" y="285728"/>
            <a:ext cx="8001056" cy="1323439"/>
          </a:xfrm>
          <a:prstGeom prst="rect">
            <a:avLst/>
          </a:prstGeom>
        </p:spPr>
        <p:txBody>
          <a:bodyPr wrap="square">
            <a:spAutoFit/>
          </a:bodyPr>
          <a:lstStyle/>
          <a:p>
            <a:r>
              <a:rPr lang="en-US" sz="4000" dirty="0" smtClean="0">
                <a:latin typeface="Times New Roman" pitchFamily="18" charset="0"/>
                <a:cs typeface="Times New Roman" pitchFamily="18" charset="0"/>
              </a:rPr>
              <a:t>VI. </a:t>
            </a:r>
            <a:r>
              <a:rPr lang="en-US" sz="4000" dirty="0" err="1" smtClean="0">
                <a:latin typeface="Times New Roman" pitchFamily="18" charset="0"/>
                <a:cs typeface="Times New Roman" pitchFamily="18" charset="0"/>
              </a:rPr>
              <a:t>Globalisation</a:t>
            </a:r>
            <a:r>
              <a:rPr lang="en-US" sz="4000" dirty="0" smtClean="0">
                <a:latin typeface="Times New Roman" pitchFamily="18" charset="0"/>
                <a:cs typeface="Times New Roman" pitchFamily="18" charset="0"/>
              </a:rPr>
              <a:t> and Environmental Risks: Flows of Pollution</a:t>
            </a:r>
            <a:endParaRPr lang="zh-CN" altLang="en-US" sz="4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VI. </a:t>
            </a:r>
            <a:r>
              <a:rPr lang="en-US" dirty="0" err="1" smtClean="0">
                <a:latin typeface="Times New Roman" pitchFamily="18" charset="0"/>
                <a:cs typeface="Times New Roman" pitchFamily="18" charset="0"/>
              </a:rPr>
              <a:t>Globalisation</a:t>
            </a:r>
            <a:r>
              <a:rPr lang="en-US" dirty="0" smtClean="0">
                <a:latin typeface="Times New Roman" pitchFamily="18" charset="0"/>
                <a:cs typeface="Times New Roman" pitchFamily="18" charset="0"/>
              </a:rPr>
              <a:t> and Environmental Risks: Flows of Pollution</a:t>
            </a:r>
            <a:endParaRPr lang="zh-CN" altLang="en-US" dirty="0"/>
          </a:p>
        </p:txBody>
      </p:sp>
      <p:sp>
        <p:nvSpPr>
          <p:cNvPr id="3" name="Content Placeholder 2"/>
          <p:cNvSpPr>
            <a:spLocks noGrp="1"/>
          </p:cNvSpPr>
          <p:nvPr>
            <p:ph sz="half" idx="1"/>
          </p:nvPr>
        </p:nvSpPr>
        <p:spPr/>
        <p:txBody>
          <a:bodyPr>
            <a:normAutofit fontScale="77500" lnSpcReduction="20000"/>
          </a:bodyPr>
          <a:lstStyle/>
          <a:p>
            <a:r>
              <a:rPr lang="en-US" dirty="0" smtClean="0">
                <a:latin typeface="Times New Roman" pitchFamily="18" charset="0"/>
                <a:cs typeface="Times New Roman" pitchFamily="18" charset="0"/>
              </a:rPr>
              <a:t>One of the </a:t>
            </a:r>
            <a:r>
              <a:rPr lang="en-US" dirty="0" smtClean="0">
                <a:latin typeface="Times New Roman" pitchFamily="18" charset="0"/>
                <a:cs typeface="Times New Roman" pitchFamily="18" charset="0"/>
              </a:rPr>
              <a:t>Australian greenhouse </a:t>
            </a:r>
            <a:r>
              <a:rPr lang="en-US" dirty="0" smtClean="0">
                <a:latin typeface="Times New Roman" pitchFamily="18" charset="0"/>
                <a:cs typeface="Times New Roman" pitchFamily="18" charset="0"/>
              </a:rPr>
              <a:t>gas emissions is through the </a:t>
            </a:r>
            <a:r>
              <a:rPr lang="en-US" dirty="0" smtClean="0">
                <a:latin typeface="Times New Roman" pitchFamily="18" charset="0"/>
                <a:cs typeface="Times New Roman" pitchFamily="18" charset="0"/>
              </a:rPr>
              <a:t>forest destruction. </a:t>
            </a:r>
            <a:r>
              <a:rPr lang="en-US" dirty="0" smtClean="0">
                <a:latin typeface="Times New Roman" pitchFamily="18" charset="0"/>
                <a:cs typeface="Times New Roman" pitchFamily="18" charset="0"/>
              </a:rPr>
              <a:t>Australia has the </a:t>
            </a:r>
            <a:r>
              <a:rPr lang="en-US" dirty="0" smtClean="0">
                <a:latin typeface="Times New Roman" pitchFamily="18" charset="0"/>
                <a:cs typeface="Times New Roman" pitchFamily="18" charset="0"/>
              </a:rPr>
              <a:t>sixth </a:t>
            </a:r>
            <a:r>
              <a:rPr lang="en-US" dirty="0" smtClean="0">
                <a:latin typeface="Times New Roman" pitchFamily="18" charset="0"/>
                <a:cs typeface="Times New Roman" pitchFamily="18" charset="0"/>
              </a:rPr>
              <a:t>largest area of forest in the world with 4% of the worlds </a:t>
            </a:r>
            <a:r>
              <a:rPr lang="en-US" dirty="0" smtClean="0">
                <a:latin typeface="Times New Roman" pitchFamily="18" charset="0"/>
                <a:cs typeface="Times New Roman" pitchFamily="18" charset="0"/>
              </a:rPr>
              <a:t>forests. In </a:t>
            </a:r>
            <a:r>
              <a:rPr lang="en-US" dirty="0" smtClean="0">
                <a:latin typeface="Times New Roman" pitchFamily="18" charset="0"/>
                <a:cs typeface="Times New Roman" pitchFamily="18" charset="0"/>
              </a:rPr>
              <a:t>1990, carbon dioxide emissions from forest clearing for agriculture totaled 156 million </a:t>
            </a:r>
            <a:r>
              <a:rPr lang="en-US" dirty="0" err="1" smtClean="0">
                <a:latin typeface="Times New Roman" pitchFamily="18" charset="0"/>
                <a:cs typeface="Times New Roman" pitchFamily="18" charset="0"/>
              </a:rPr>
              <a:t>tonnes</a:t>
            </a:r>
            <a:r>
              <a:rPr lang="en-US" dirty="0" smtClean="0">
                <a:latin typeface="Times New Roman" pitchFamily="18" charset="0"/>
                <a:cs typeface="Times New Roman" pitchFamily="18" charset="0"/>
              </a:rPr>
              <a:t>, which is some 27.3 5% of Australia’s net </a:t>
            </a:r>
            <a:r>
              <a:rPr lang="en-US" dirty="0" smtClean="0">
                <a:latin typeface="Times New Roman" pitchFamily="18" charset="0"/>
                <a:cs typeface="Times New Roman" pitchFamily="18" charset="0"/>
              </a:rPr>
              <a:t>emissions. </a:t>
            </a:r>
            <a:r>
              <a:rPr lang="en-US" dirty="0" smtClean="0">
                <a:latin typeface="Times New Roman" pitchFamily="18" charset="0"/>
                <a:cs typeface="Times New Roman" pitchFamily="18" charset="0"/>
              </a:rPr>
              <a:t>The rate of clearing then doubled. Land cleared in Australia in 1994 was equal to that which was cleared in the previous five years. </a:t>
            </a:r>
            <a:endParaRPr lang="zh-CN" altLang="en-US" dirty="0" smtClean="0">
              <a:latin typeface="Times New Roman" pitchFamily="18" charset="0"/>
              <a:cs typeface="Times New Roman" pitchFamily="18" charset="0"/>
            </a:endParaRPr>
          </a:p>
        </p:txBody>
      </p:sp>
      <p:pic>
        <p:nvPicPr>
          <p:cNvPr id="5" name="Content Placeholder 4" descr="forest clearing.jpg"/>
          <p:cNvPicPr>
            <a:picLocks noGrp="1" noChangeAspect="1"/>
          </p:cNvPicPr>
          <p:nvPr>
            <p:ph sz="half" idx="2"/>
          </p:nvPr>
        </p:nvPicPr>
        <p:blipFill>
          <a:blip r:embed="rId2"/>
          <a:stretch>
            <a:fillRect/>
          </a:stretch>
        </p:blipFill>
        <p:spPr>
          <a:xfrm>
            <a:off x="4572000" y="1714488"/>
            <a:ext cx="4000528" cy="464347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VI. </a:t>
            </a:r>
            <a:r>
              <a:rPr lang="en-US" dirty="0" err="1" smtClean="0">
                <a:latin typeface="Times New Roman" pitchFamily="18" charset="0"/>
                <a:cs typeface="Times New Roman" pitchFamily="18" charset="0"/>
              </a:rPr>
              <a:t>Globalisation</a:t>
            </a:r>
            <a:r>
              <a:rPr lang="en-US" dirty="0" smtClean="0">
                <a:latin typeface="Times New Roman" pitchFamily="18" charset="0"/>
                <a:cs typeface="Times New Roman" pitchFamily="18" charset="0"/>
              </a:rPr>
              <a:t> and Environmental Risks: Flows of Pollution</a:t>
            </a:r>
            <a:endParaRPr lang="zh-CN" altLang="en-US" dirty="0"/>
          </a:p>
        </p:txBody>
      </p:sp>
      <p:sp>
        <p:nvSpPr>
          <p:cNvPr id="6" name="Content Placeholder 5"/>
          <p:cNvSpPr>
            <a:spLocks noGrp="1"/>
          </p:cNvSpPr>
          <p:nvPr>
            <p:ph idx="1"/>
          </p:nvPr>
        </p:nvSpPr>
        <p:spPr/>
        <p:txBody>
          <a:bodyPr>
            <a:normAutofit lnSpcReduction="10000"/>
          </a:bodyPr>
          <a:lstStyle/>
          <a:p>
            <a:pPr>
              <a:buNone/>
            </a:pPr>
            <a:r>
              <a:rPr lang="en-US" sz="2400" b="1" dirty="0" smtClean="0">
                <a:latin typeface="Times New Roman" pitchFamily="18" charset="0"/>
                <a:cs typeface="Times New Roman" pitchFamily="18" charset="0"/>
              </a:rPr>
              <a:t>     Impact </a:t>
            </a:r>
            <a:r>
              <a:rPr lang="en-US" sz="2400" b="1" dirty="0" smtClean="0">
                <a:latin typeface="Times New Roman" pitchFamily="18" charset="0"/>
                <a:cs typeface="Times New Roman" pitchFamily="18" charset="0"/>
              </a:rPr>
              <a:t>of Climate Change on Australia: Droughts, Fires, Cyclones and Floods and Species </a:t>
            </a:r>
            <a:r>
              <a:rPr lang="en-US" sz="2400" b="1" dirty="0" smtClean="0">
                <a:latin typeface="Times New Roman" pitchFamily="18" charset="0"/>
                <a:cs typeface="Times New Roman" pitchFamily="18" charset="0"/>
              </a:rPr>
              <a:t>Loss</a:t>
            </a:r>
          </a:p>
          <a:p>
            <a:r>
              <a:rPr lang="en-US" sz="2400" dirty="0" smtClean="0">
                <a:latin typeface="Times New Roman" pitchFamily="18" charset="0"/>
                <a:cs typeface="Times New Roman" pitchFamily="18" charset="0"/>
              </a:rPr>
              <a:t>Risks Australia faces </a:t>
            </a:r>
            <a:r>
              <a:rPr lang="en-US" sz="2400" dirty="0" smtClean="0">
                <a:latin typeface="Times New Roman" pitchFamily="18" charset="0"/>
                <a:cs typeface="Times New Roman" pitchFamily="18" charset="0"/>
              </a:rPr>
              <a:t>from climate </a:t>
            </a:r>
            <a:r>
              <a:rPr lang="en-US" sz="2400" dirty="0" smtClean="0">
                <a:latin typeface="Times New Roman" pitchFamily="18" charset="0"/>
                <a:cs typeface="Times New Roman" pitchFamily="18" charset="0"/>
              </a:rPr>
              <a:t>change:  the </a:t>
            </a:r>
            <a:r>
              <a:rPr lang="en-US" sz="2400" dirty="0" smtClean="0">
                <a:latin typeface="Times New Roman" pitchFamily="18" charset="0"/>
                <a:cs typeface="Times New Roman" pitchFamily="18" charset="0"/>
              </a:rPr>
              <a:t>intensity of </a:t>
            </a:r>
            <a:r>
              <a:rPr lang="en-US" sz="2400" dirty="0" smtClean="0">
                <a:latin typeface="Times New Roman" pitchFamily="18" charset="0"/>
                <a:cs typeface="Times New Roman" pitchFamily="18" charset="0"/>
              </a:rPr>
              <a:t>the </a:t>
            </a:r>
            <a:r>
              <a:rPr lang="en-US" sz="2400" dirty="0" smtClean="0">
                <a:latin typeface="Times New Roman" pitchFamily="18" charset="0"/>
                <a:cs typeface="Times New Roman" pitchFamily="18" charset="0"/>
              </a:rPr>
              <a:t>cycles </a:t>
            </a:r>
            <a:r>
              <a:rPr lang="en-US" sz="2400" dirty="0" smtClean="0">
                <a:latin typeface="Times New Roman" pitchFamily="18" charset="0"/>
                <a:cs typeface="Times New Roman" pitchFamily="18" charset="0"/>
              </a:rPr>
              <a:t>of droughts, fires, cyclones and floods; </a:t>
            </a:r>
            <a:r>
              <a:rPr lang="en-US" sz="2400" dirty="0" smtClean="0">
                <a:latin typeface="Times New Roman" pitchFamily="18" charset="0"/>
                <a:cs typeface="Times New Roman" pitchFamily="18" charset="0"/>
              </a:rPr>
              <a:t>reduced water supplies to households, reduced river flows affecting the health and breeding patterns of its bird, animal and fish species, and threats to the production of domestic food resources and to the </a:t>
            </a:r>
            <a:r>
              <a:rPr lang="en-US" sz="2400" dirty="0" smtClean="0">
                <a:latin typeface="Times New Roman" pitchFamily="18" charset="0"/>
                <a:cs typeface="Times New Roman" pitchFamily="18" charset="0"/>
              </a:rPr>
              <a:t>agricultural </a:t>
            </a:r>
            <a:r>
              <a:rPr lang="en-US" sz="2400" dirty="0" smtClean="0">
                <a:latin typeface="Times New Roman" pitchFamily="18" charset="0"/>
                <a:cs typeface="Times New Roman" pitchFamily="18" charset="0"/>
              </a:rPr>
              <a:t>and manufacturing </a:t>
            </a:r>
            <a:r>
              <a:rPr lang="en-US" sz="2400" dirty="0" smtClean="0">
                <a:latin typeface="Times New Roman" pitchFamily="18" charset="0"/>
                <a:cs typeface="Times New Roman" pitchFamily="18" charset="0"/>
              </a:rPr>
              <a:t>industries; an increase of </a:t>
            </a:r>
            <a:r>
              <a:rPr lang="en-US" sz="2400" dirty="0" smtClean="0">
                <a:latin typeface="Times New Roman" pitchFamily="18" charset="0"/>
                <a:cs typeface="Times New Roman" pitchFamily="18" charset="0"/>
              </a:rPr>
              <a:t>the risk of fiercer and more widespread </a:t>
            </a:r>
            <a:r>
              <a:rPr lang="en-US" sz="2400" dirty="0" smtClean="0">
                <a:latin typeface="Times New Roman" pitchFamily="18" charset="0"/>
                <a:cs typeface="Times New Roman" pitchFamily="18" charset="0"/>
              </a:rPr>
              <a:t>bushfires </a:t>
            </a:r>
            <a:r>
              <a:rPr lang="en-US" sz="2400" dirty="0" smtClean="0">
                <a:latin typeface="Times New Roman" pitchFamily="18" charset="0"/>
                <a:cs typeface="Times New Roman" pitchFamily="18" charset="0"/>
              </a:rPr>
              <a:t>threatening both households and farming </a:t>
            </a:r>
            <a:r>
              <a:rPr lang="en-US" sz="2400" dirty="0" smtClean="0">
                <a:latin typeface="Times New Roman" pitchFamily="18" charset="0"/>
                <a:cs typeface="Times New Roman" pitchFamily="18" charset="0"/>
              </a:rPr>
              <a:t>regions;</a:t>
            </a:r>
            <a:r>
              <a:rPr lang="en-US" sz="2400" dirty="0" smtClean="0">
                <a:latin typeface="Times New Roman" pitchFamily="18" charset="0"/>
                <a:cs typeface="Times New Roman" pitchFamily="18" charset="0"/>
              </a:rPr>
              <a:t> i</a:t>
            </a:r>
            <a:r>
              <a:rPr lang="en-US" sz="2400" dirty="0" smtClean="0">
                <a:latin typeface="Times New Roman" pitchFamily="18" charset="0"/>
                <a:cs typeface="Times New Roman" pitchFamily="18" charset="0"/>
              </a:rPr>
              <a:t>ncreased </a:t>
            </a:r>
            <a:r>
              <a:rPr lang="en-US" sz="2400" dirty="0" smtClean="0">
                <a:latin typeface="Times New Roman" pitchFamily="18" charset="0"/>
                <a:cs typeface="Times New Roman" pitchFamily="18" charset="0"/>
              </a:rPr>
              <a:t>flooding, especially in the tropical northern </a:t>
            </a:r>
            <a:r>
              <a:rPr lang="en-US" sz="2400" dirty="0" smtClean="0">
                <a:latin typeface="Times New Roman" pitchFamily="18" charset="0"/>
                <a:cs typeface="Times New Roman" pitchFamily="18" charset="0"/>
              </a:rPr>
              <a:t>regions; more loss of Australian species. </a:t>
            </a:r>
            <a:endParaRPr lang="zh-CN" altLang="en-US" sz="24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VI. </a:t>
            </a:r>
            <a:r>
              <a:rPr lang="en-US" dirty="0" err="1" smtClean="0">
                <a:latin typeface="Times New Roman" pitchFamily="18" charset="0"/>
                <a:cs typeface="Times New Roman" pitchFamily="18" charset="0"/>
              </a:rPr>
              <a:t>Globalisation</a:t>
            </a:r>
            <a:r>
              <a:rPr lang="en-US" dirty="0" smtClean="0">
                <a:latin typeface="Times New Roman" pitchFamily="18" charset="0"/>
                <a:cs typeface="Times New Roman" pitchFamily="18" charset="0"/>
              </a:rPr>
              <a:t> and Environmental Risks: Flows of Pollution</a:t>
            </a:r>
            <a:endParaRPr lang="zh-CN" altLang="en-US" dirty="0"/>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Technological and Political </a:t>
            </a:r>
            <a:r>
              <a:rPr lang="en-US" dirty="0" smtClean="0">
                <a:latin typeface="Times New Roman" pitchFamily="18" charset="0"/>
                <a:cs typeface="Times New Roman" pitchFamily="18" charset="0"/>
              </a:rPr>
              <a:t>Responses</a:t>
            </a:r>
          </a:p>
          <a:p>
            <a:r>
              <a:rPr lang="en-US" sz="2000" dirty="0" smtClean="0">
                <a:latin typeface="Times New Roman" pitchFamily="18" charset="0"/>
                <a:cs typeface="Times New Roman" pitchFamily="18" charset="0"/>
              </a:rPr>
              <a:t>There are several community based </a:t>
            </a:r>
            <a:r>
              <a:rPr lang="en-US" sz="2000" dirty="0" err="1" smtClean="0">
                <a:latin typeface="Times New Roman" pitchFamily="18" charset="0"/>
                <a:cs typeface="Times New Roman" pitchFamily="18" charset="0"/>
              </a:rPr>
              <a:t>programmes</a:t>
            </a:r>
            <a:r>
              <a:rPr lang="en-US" sz="2000" dirty="0" smtClean="0">
                <a:latin typeface="Times New Roman" pitchFamily="18" charset="0"/>
                <a:cs typeface="Times New Roman" pitchFamily="18" charset="0"/>
              </a:rPr>
              <a:t> focused on saving specific </a:t>
            </a:r>
            <a:r>
              <a:rPr lang="en-US" sz="2000" dirty="0" smtClean="0">
                <a:latin typeface="Times New Roman" pitchFamily="18" charset="0"/>
                <a:cs typeface="Times New Roman" pitchFamily="18" charset="0"/>
              </a:rPr>
              <a:t>species.</a:t>
            </a:r>
          </a:p>
          <a:p>
            <a:r>
              <a:rPr lang="en-US" sz="2000" dirty="0" smtClean="0">
                <a:latin typeface="Times New Roman" pitchFamily="18" charset="0"/>
                <a:cs typeface="Times New Roman" pitchFamily="18" charset="0"/>
              </a:rPr>
              <a:t>The Australian and Tasmanian Governments have introduced alternatives to the use of clear felling in old growth forests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Major </a:t>
            </a:r>
            <a:r>
              <a:rPr lang="en-US" sz="2000" dirty="0" smtClean="0">
                <a:latin typeface="Times New Roman" pitchFamily="18" charset="0"/>
                <a:cs typeface="Times New Roman" pitchFamily="18" charset="0"/>
              </a:rPr>
              <a:t>political changes in water </a:t>
            </a:r>
            <a:r>
              <a:rPr lang="en-US" sz="2000" dirty="0" smtClean="0">
                <a:latin typeface="Times New Roman" pitchFamily="18" charset="0"/>
                <a:cs typeface="Times New Roman" pitchFamily="18" charset="0"/>
              </a:rPr>
              <a:t>management are taking place, </a:t>
            </a:r>
            <a:r>
              <a:rPr lang="en-US" sz="2000" dirty="0" smtClean="0">
                <a:latin typeface="Times New Roman" pitchFamily="18" charset="0"/>
                <a:cs typeface="Times New Roman" pitchFamily="18" charset="0"/>
              </a:rPr>
              <a:t>including “government buy backs” of major sections of its river </a:t>
            </a:r>
            <a:r>
              <a:rPr lang="en-US" sz="2000" dirty="0" smtClean="0">
                <a:latin typeface="Times New Roman" pitchFamily="18" charset="0"/>
                <a:cs typeface="Times New Roman" pitchFamily="18" charset="0"/>
              </a:rPr>
              <a:t>systems, </a:t>
            </a:r>
            <a:r>
              <a:rPr lang="en-US" sz="2000" dirty="0" smtClean="0">
                <a:latin typeface="Times New Roman" pitchFamily="18" charset="0"/>
                <a:cs typeface="Times New Roman" pitchFamily="18" charset="0"/>
              </a:rPr>
              <a:t>water-recycling and desalination schemes </a:t>
            </a:r>
            <a:r>
              <a:rPr lang="en-US" sz="2000" dirty="0" smtClean="0">
                <a:latin typeface="Times New Roman" pitchFamily="18" charset="0"/>
                <a:cs typeface="Times New Roman" pitchFamily="18" charset="0"/>
              </a:rPr>
              <a:t>and </a:t>
            </a:r>
            <a:r>
              <a:rPr lang="en-US" sz="2000" dirty="0" smtClean="0">
                <a:latin typeface="Times New Roman" pitchFamily="18" charset="0"/>
                <a:cs typeface="Times New Roman" pitchFamily="18" charset="0"/>
              </a:rPr>
              <a:t>government support for household rainwater tanks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Alternative forms of renewable energy, wind farms, solar panels, </a:t>
            </a:r>
            <a:r>
              <a:rPr lang="en-US" sz="2000" dirty="0" err="1" smtClean="0">
                <a:latin typeface="Times New Roman" pitchFamily="18" charset="0"/>
                <a:cs typeface="Times New Roman" pitchFamily="18" charset="0"/>
              </a:rPr>
              <a:t>biofuels</a:t>
            </a:r>
            <a:r>
              <a:rPr lang="en-US" sz="2000" dirty="0" smtClean="0">
                <a:latin typeface="Times New Roman" pitchFamily="18" charset="0"/>
                <a:cs typeface="Times New Roman" pitchFamily="18" charset="0"/>
              </a:rPr>
              <a:t>, geothermal, ocean power and biomass are replacing some of the unsustainable and carbon polluting forms of energy resources.</a:t>
            </a:r>
            <a:endParaRPr lang="zh-CN" altLang="en-US" sz="20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5404"/>
          </a:xfrm>
        </p:spPr>
        <p:txBody>
          <a:bodyPr>
            <a:normAutofit fontScale="90000"/>
          </a:bodyPr>
          <a:lstStyle/>
          <a:p>
            <a:endParaRPr lang="zh-CN" altLang="en-US" dirty="0"/>
          </a:p>
        </p:txBody>
      </p:sp>
      <p:sp>
        <p:nvSpPr>
          <p:cNvPr id="3" name="Content Placeholder 2"/>
          <p:cNvSpPr>
            <a:spLocks noGrp="1"/>
          </p:cNvSpPr>
          <p:nvPr>
            <p:ph idx="1"/>
          </p:nvPr>
        </p:nvSpPr>
        <p:spPr>
          <a:xfrm>
            <a:off x="457200" y="714357"/>
            <a:ext cx="8229600" cy="142876"/>
          </a:xfrm>
        </p:spPr>
        <p:txBody>
          <a:bodyPr>
            <a:normAutofit fontScale="25000" lnSpcReduction="20000"/>
          </a:bodyPr>
          <a:lstStyle/>
          <a:p>
            <a:endParaRPr lang="zh-CN" altLang="en-US" dirty="0"/>
          </a:p>
        </p:txBody>
      </p:sp>
      <p:pic>
        <p:nvPicPr>
          <p:cNvPr id="2050" name="Picture 2" descr="E:\《入门》课件\winds.jpg"/>
          <p:cNvPicPr>
            <a:picLocks noChangeAspect="1" noChangeArrowheads="1"/>
          </p:cNvPicPr>
          <p:nvPr/>
        </p:nvPicPr>
        <p:blipFill>
          <a:blip r:embed="rId2"/>
          <a:srcRect/>
          <a:stretch>
            <a:fillRect/>
          </a:stretch>
        </p:blipFill>
        <p:spPr bwMode="auto">
          <a:xfrm>
            <a:off x="0" y="0"/>
            <a:ext cx="3857620" cy="3286124"/>
          </a:xfrm>
          <a:prstGeom prst="rect">
            <a:avLst/>
          </a:prstGeom>
          <a:noFill/>
        </p:spPr>
      </p:pic>
      <p:pic>
        <p:nvPicPr>
          <p:cNvPr id="2051" name="Picture 3" descr="E:\《入门》课件\solar panels.jpg"/>
          <p:cNvPicPr>
            <a:picLocks noChangeAspect="1" noChangeArrowheads="1"/>
          </p:cNvPicPr>
          <p:nvPr/>
        </p:nvPicPr>
        <p:blipFill>
          <a:blip r:embed="rId3"/>
          <a:srcRect/>
          <a:stretch>
            <a:fillRect/>
          </a:stretch>
        </p:blipFill>
        <p:spPr bwMode="auto">
          <a:xfrm>
            <a:off x="3857620" y="0"/>
            <a:ext cx="5286379" cy="3286124"/>
          </a:xfrm>
          <a:prstGeom prst="rect">
            <a:avLst/>
          </a:prstGeom>
          <a:noFill/>
        </p:spPr>
      </p:pic>
      <p:pic>
        <p:nvPicPr>
          <p:cNvPr id="2052" name="Picture 4" descr="E:\《入门》课件\geothermal power plant.jpg"/>
          <p:cNvPicPr>
            <a:picLocks noChangeAspect="1" noChangeArrowheads="1"/>
          </p:cNvPicPr>
          <p:nvPr/>
        </p:nvPicPr>
        <p:blipFill>
          <a:blip r:embed="rId4"/>
          <a:srcRect/>
          <a:stretch>
            <a:fillRect/>
          </a:stretch>
        </p:blipFill>
        <p:spPr bwMode="auto">
          <a:xfrm>
            <a:off x="0" y="3286124"/>
            <a:ext cx="5143504" cy="3571876"/>
          </a:xfrm>
          <a:prstGeom prst="rect">
            <a:avLst/>
          </a:prstGeom>
          <a:noFill/>
        </p:spPr>
      </p:pic>
      <p:pic>
        <p:nvPicPr>
          <p:cNvPr id="2053" name="Picture 5" descr="E:\《入门》课件\ocean power.jpg"/>
          <p:cNvPicPr>
            <a:picLocks noChangeAspect="1" noChangeArrowheads="1"/>
          </p:cNvPicPr>
          <p:nvPr/>
        </p:nvPicPr>
        <p:blipFill>
          <a:blip r:embed="rId5"/>
          <a:srcRect/>
          <a:stretch>
            <a:fillRect/>
          </a:stretch>
        </p:blipFill>
        <p:spPr bwMode="auto">
          <a:xfrm>
            <a:off x="5072066" y="3286124"/>
            <a:ext cx="4071934" cy="352901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VI. </a:t>
            </a:r>
            <a:r>
              <a:rPr lang="en-US" dirty="0" err="1" smtClean="0">
                <a:latin typeface="Times New Roman" pitchFamily="18" charset="0"/>
                <a:cs typeface="Times New Roman" pitchFamily="18" charset="0"/>
              </a:rPr>
              <a:t>Globalisation</a:t>
            </a:r>
            <a:r>
              <a:rPr lang="en-US" dirty="0" smtClean="0">
                <a:latin typeface="Times New Roman" pitchFamily="18" charset="0"/>
                <a:cs typeface="Times New Roman" pitchFamily="18" charset="0"/>
              </a:rPr>
              <a:t> and Environmental Risks: Flows of Pollution</a:t>
            </a:r>
            <a:endParaRPr lang="zh-CN" altLang="en-US" dirty="0"/>
          </a:p>
        </p:txBody>
      </p:sp>
      <p:sp>
        <p:nvSpPr>
          <p:cNvPr id="3" name="Content Placeholder 2"/>
          <p:cNvSpPr>
            <a:spLocks noGrp="1"/>
          </p:cNvSpPr>
          <p:nvPr>
            <p:ph idx="1"/>
          </p:nvPr>
        </p:nvSpPr>
        <p:spPr/>
        <p:txBody>
          <a:bodyPr>
            <a:normAutofit/>
          </a:bodyPr>
          <a:lstStyle/>
          <a:p>
            <a:pPr>
              <a:buNone/>
            </a:pPr>
            <a:r>
              <a:rPr lang="en-US" sz="2400" b="1" dirty="0" smtClean="0">
                <a:latin typeface="Times New Roman" pitchFamily="18" charset="0"/>
                <a:cs typeface="Times New Roman" pitchFamily="18" charset="0"/>
              </a:rPr>
              <a:t>Political Issues</a:t>
            </a:r>
            <a:endParaRPr lang="zh-CN" altLang="en-US" sz="24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public concern about the environment has seen the rise of a new political party, the Australian Green </a:t>
            </a:r>
            <a:r>
              <a:rPr lang="en-US" sz="2000" dirty="0" smtClean="0">
                <a:latin typeface="Times New Roman" pitchFamily="18" charset="0"/>
                <a:cs typeface="Times New Roman" pitchFamily="18" charset="0"/>
              </a:rPr>
              <a:t>party.</a:t>
            </a:r>
          </a:p>
          <a:p>
            <a:r>
              <a:rPr lang="en-US" sz="2000" dirty="0" smtClean="0">
                <a:latin typeface="Times New Roman" pitchFamily="18" charset="0"/>
                <a:cs typeface="Times New Roman" pitchFamily="18" charset="0"/>
              </a:rPr>
              <a:t>In 2008, the </a:t>
            </a:r>
            <a:r>
              <a:rPr lang="en-US" sz="2000" dirty="0" smtClean="0">
                <a:latin typeface="Times New Roman" pitchFamily="18" charset="0"/>
                <a:cs typeface="Times New Roman" pitchFamily="18" charset="0"/>
              </a:rPr>
              <a:t>Labor </a:t>
            </a:r>
            <a:r>
              <a:rPr lang="en-US" sz="2000" dirty="0" smtClean="0">
                <a:latin typeface="Times New Roman" pitchFamily="18" charset="0"/>
                <a:cs typeface="Times New Roman" pitchFamily="18" charset="0"/>
              </a:rPr>
              <a:t>government proposed the “Carbon </a:t>
            </a:r>
            <a:r>
              <a:rPr lang="en-US" sz="2000" dirty="0" smtClean="0">
                <a:latin typeface="Times New Roman" pitchFamily="18" charset="0"/>
                <a:cs typeface="Times New Roman" pitchFamily="18" charset="0"/>
              </a:rPr>
              <a:t>Pollution Reduction Scheme (CPRS) Bill” to cap industry’s use of coal and to encourage their use of renewable energies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This proposal was opposed by the major opposition party, the Liberal and National Party, for imposing too many costs on industry. In contrast, the government’s proposal was also opposed by the Green Party, which wanted to impose a heavier carbon tax on industry.</a:t>
            </a:r>
            <a:r>
              <a:rPr lang="zh-CN" altLang="en-US" sz="2000" dirty="0" smtClean="0">
                <a:latin typeface="Times New Roman" pitchFamily="18" charset="0"/>
                <a:cs typeface="Times New Roman" pitchFamily="18" charset="0"/>
              </a:rPr>
              <a:t> </a:t>
            </a:r>
            <a:endParaRPr lang="en-US" altLang="zh-CN"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smtClean="0">
                <a:latin typeface="Times New Roman" pitchFamily="18" charset="0"/>
                <a:cs typeface="Times New Roman" pitchFamily="18" charset="0"/>
              </a:rPr>
              <a:t>Federal and State governments continue to support research and development of sustainable, and less polluting, forms of energy.</a:t>
            </a:r>
            <a:endParaRPr lang="zh-CN" altLang="en-US" sz="20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Questions for Discussion</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buNone/>
            </a:pPr>
            <a:r>
              <a:rPr lang="en-US" sz="2800" dirty="0" smtClean="0">
                <a:latin typeface="Times New Roman" pitchFamily="18" charset="0"/>
                <a:cs typeface="Times New Roman" pitchFamily="18" charset="0"/>
              </a:rPr>
              <a:t>A. </a:t>
            </a:r>
            <a:r>
              <a:rPr lang="en-US" sz="2400" dirty="0" smtClean="0">
                <a:latin typeface="Times New Roman" pitchFamily="18" charset="0"/>
                <a:cs typeface="Times New Roman" pitchFamily="18" charset="0"/>
              </a:rPr>
              <a:t>What </a:t>
            </a:r>
            <a:r>
              <a:rPr lang="en-US" sz="2400" dirty="0" smtClean="0">
                <a:latin typeface="Times New Roman" pitchFamily="18" charset="0"/>
                <a:cs typeface="Times New Roman" pitchFamily="18" charset="0"/>
              </a:rPr>
              <a:t>is globalization? How is the concept generally defined?</a:t>
            </a:r>
            <a:endParaRPr lang="zh-CN" alt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B. What </a:t>
            </a:r>
            <a:r>
              <a:rPr lang="en-US" sz="2400" dirty="0" smtClean="0">
                <a:latin typeface="Times New Roman" pitchFamily="18" charset="0"/>
                <a:cs typeface="Times New Roman" pitchFamily="18" charset="0"/>
              </a:rPr>
              <a:t>are the three major stages in Australia’s relationship with the outside world?</a:t>
            </a:r>
            <a:endParaRPr lang="zh-CN" alt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C. What </a:t>
            </a:r>
            <a:r>
              <a:rPr lang="en-US" sz="2400" dirty="0" smtClean="0">
                <a:latin typeface="Times New Roman" pitchFamily="18" charset="0"/>
                <a:cs typeface="Times New Roman" pitchFamily="18" charset="0"/>
              </a:rPr>
              <a:t>are the dangers of building large-scale tourist developments in Australia? What is the concept of “Sustainable Tourism”?</a:t>
            </a:r>
            <a:endParaRPr lang="zh-CN" alt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D. What </a:t>
            </a:r>
            <a:r>
              <a:rPr lang="en-US" sz="2400" dirty="0" smtClean="0">
                <a:latin typeface="Times New Roman" pitchFamily="18" charset="0"/>
                <a:cs typeface="Times New Roman" pitchFamily="18" charset="0"/>
              </a:rPr>
              <a:t>image of the world is reflected on Australian TV </a:t>
            </a:r>
            <a:r>
              <a:rPr lang="en-US" sz="2400" dirty="0" smtClean="0">
                <a:latin typeface="Times New Roman" pitchFamily="18" charset="0"/>
                <a:cs typeface="Times New Roman" pitchFamily="18" charset="0"/>
              </a:rPr>
              <a:t>media? </a:t>
            </a:r>
            <a:r>
              <a:rPr lang="en-US" sz="2400" dirty="0" smtClean="0">
                <a:latin typeface="Times New Roman" pitchFamily="18" charset="0"/>
                <a:cs typeface="Times New Roman" pitchFamily="18" charset="0"/>
              </a:rPr>
              <a:t>Why?</a:t>
            </a:r>
            <a:endParaRPr lang="zh-CN" alt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E. What </a:t>
            </a:r>
            <a:r>
              <a:rPr lang="en-US" sz="2400" dirty="0" smtClean="0">
                <a:latin typeface="Times New Roman" pitchFamily="18" charset="0"/>
                <a:cs typeface="Times New Roman" pitchFamily="18" charset="0"/>
              </a:rPr>
              <a:t>impacts does climate change have on Australia?</a:t>
            </a:r>
            <a:endParaRPr lang="zh-CN" altLang="en-US" sz="24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58204" cy="2297106"/>
          </a:xfrm>
        </p:spPr>
        <p:txBody>
          <a:bodyPr/>
          <a:lstStyle/>
          <a:p>
            <a:r>
              <a:rPr lang="en-US" altLang="zh-CN" dirty="0" smtClean="0">
                <a:latin typeface="Batang" pitchFamily="18" charset="-127"/>
                <a:ea typeface="Batang" pitchFamily="18" charset="-127"/>
              </a:rPr>
              <a:t>The End</a:t>
            </a:r>
            <a:endParaRPr lang="zh-CN" altLang="en-US" dirty="0">
              <a:latin typeface="Batang" pitchFamily="18" charset="-127"/>
              <a:ea typeface="Batang" pitchFamily="18" charset="-127"/>
            </a:endParaRPr>
          </a:p>
        </p:txBody>
      </p:sp>
      <p:sp>
        <p:nvSpPr>
          <p:cNvPr id="3" name="Content Placeholder 2"/>
          <p:cNvSpPr>
            <a:spLocks noGrp="1"/>
          </p:cNvSpPr>
          <p:nvPr>
            <p:ph idx="1"/>
          </p:nvPr>
        </p:nvSpPr>
        <p:spPr>
          <a:xfrm>
            <a:off x="457200" y="2857496"/>
            <a:ext cx="8229600" cy="3268667"/>
          </a:xfrm>
        </p:spPr>
        <p:txBody>
          <a:bodyPr/>
          <a:lstStyle/>
          <a:p>
            <a:pPr algn="ctr">
              <a:buNone/>
            </a:pPr>
            <a:endParaRPr lang="en-US" altLang="zh-CN" b="1" dirty="0" smtClean="0"/>
          </a:p>
          <a:p>
            <a:pPr algn="ctr">
              <a:buNone/>
            </a:pPr>
            <a:r>
              <a:rPr lang="zh-CN" altLang="en-US" b="1" dirty="0" smtClean="0"/>
              <a:t>高等教育出版社</a:t>
            </a:r>
            <a:endParaRPr lang="en-US" altLang="zh-CN" b="1" dirty="0" smtClean="0"/>
          </a:p>
          <a:p>
            <a:pPr algn="ctr">
              <a:buNone/>
            </a:pPr>
            <a:endParaRPr lang="en-US" altLang="zh-CN" b="1" dirty="0" smtClean="0"/>
          </a:p>
          <a:p>
            <a:pPr algn="ctr">
              <a:buNone/>
            </a:pPr>
            <a:r>
              <a:rPr lang="en-US" altLang="zh-CN" dirty="0" smtClean="0">
                <a:latin typeface="Times New Roman" pitchFamily="18" charset="0"/>
                <a:cs typeface="Times New Roman" pitchFamily="18" charset="0"/>
              </a:rPr>
              <a:t>2015</a:t>
            </a:r>
            <a:endParaRPr lang="zh-CN" altLang="en-US"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Focal Points</a:t>
            </a:r>
            <a:endParaRPr lang="zh-CN" altLang="en-US" sz="4000" dirty="0"/>
          </a:p>
        </p:txBody>
      </p:sp>
      <p:sp>
        <p:nvSpPr>
          <p:cNvPr id="3" name="Content Placeholder 2"/>
          <p:cNvSpPr>
            <a:spLocks noGrp="1"/>
          </p:cNvSpPr>
          <p:nvPr>
            <p:ph idx="1"/>
          </p:nvPr>
        </p:nvSpPr>
        <p:spPr/>
        <p:txBody>
          <a:bodyPr>
            <a:normAutofit/>
          </a:bodyPr>
          <a:lstStyle/>
          <a:p>
            <a:r>
              <a:rPr lang="en-US" altLang="zh-CN" sz="2800" dirty="0">
                <a:latin typeface="Times New Roman" pitchFamily="18" charset="0"/>
                <a:cs typeface="Times New Roman" pitchFamily="18" charset="0"/>
              </a:rPr>
              <a:t>t</a:t>
            </a:r>
            <a:r>
              <a:rPr lang="en-US" altLang="zh-CN" sz="2800" dirty="0" smtClean="0">
                <a:latin typeface="Times New Roman" pitchFamily="18" charset="0"/>
                <a:cs typeface="Times New Roman" pitchFamily="18" charset="0"/>
              </a:rPr>
              <a:t>hree stages in Australian foreign relations</a:t>
            </a:r>
          </a:p>
          <a:p>
            <a:r>
              <a:rPr lang="en-US" altLang="zh-CN" sz="2800" dirty="0">
                <a:latin typeface="Times New Roman" pitchFamily="18" charset="0"/>
                <a:cs typeface="Times New Roman" pitchFamily="18" charset="0"/>
              </a:rPr>
              <a:t>e</a:t>
            </a:r>
            <a:r>
              <a:rPr lang="en-US" altLang="zh-CN" sz="2800" dirty="0" smtClean="0">
                <a:latin typeface="Times New Roman" pitchFamily="18" charset="0"/>
                <a:cs typeface="Times New Roman" pitchFamily="18" charset="0"/>
              </a:rPr>
              <a:t>conomic relations</a:t>
            </a:r>
          </a:p>
          <a:p>
            <a:r>
              <a:rPr lang="en-US" altLang="zh-CN" sz="2800" dirty="0">
                <a:latin typeface="Times New Roman" pitchFamily="18" charset="0"/>
                <a:cs typeface="Times New Roman" pitchFamily="18" charset="0"/>
              </a:rPr>
              <a:t>e</a:t>
            </a:r>
            <a:r>
              <a:rPr lang="en-US" altLang="zh-CN" sz="2800" dirty="0" smtClean="0">
                <a:latin typeface="Times New Roman" pitchFamily="18" charset="0"/>
                <a:cs typeface="Times New Roman" pitchFamily="18" charset="0"/>
              </a:rPr>
              <a:t>ducation in Australia </a:t>
            </a:r>
          </a:p>
          <a:p>
            <a:r>
              <a:rPr lang="en-US" altLang="zh-CN" sz="2800" dirty="0">
                <a:latin typeface="Times New Roman" pitchFamily="18" charset="0"/>
                <a:cs typeface="Times New Roman" pitchFamily="18" charset="0"/>
              </a:rPr>
              <a:t>t</a:t>
            </a:r>
            <a:r>
              <a:rPr lang="en-US" altLang="zh-CN" sz="2800" dirty="0" smtClean="0">
                <a:latin typeface="Times New Roman" pitchFamily="18" charset="0"/>
                <a:cs typeface="Times New Roman" pitchFamily="18" charset="0"/>
              </a:rPr>
              <a:t>ourism in Australia</a:t>
            </a:r>
          </a:p>
          <a:p>
            <a:r>
              <a:rPr lang="en-US" altLang="zh-CN" sz="2800" dirty="0">
                <a:latin typeface="Times New Roman" pitchFamily="18" charset="0"/>
                <a:cs typeface="Times New Roman" pitchFamily="18" charset="0"/>
              </a:rPr>
              <a:t>m</a:t>
            </a:r>
            <a:r>
              <a:rPr lang="en-US" altLang="zh-CN" sz="2800" dirty="0" smtClean="0">
                <a:latin typeface="Times New Roman" pitchFamily="18" charset="0"/>
                <a:cs typeface="Times New Roman" pitchFamily="18" charset="0"/>
              </a:rPr>
              <a:t>edia in Australia</a:t>
            </a:r>
          </a:p>
          <a:p>
            <a:r>
              <a:rPr lang="en-US" altLang="zh-CN" sz="2800" dirty="0">
                <a:latin typeface="Times New Roman" pitchFamily="18" charset="0"/>
                <a:cs typeface="Times New Roman" pitchFamily="18" charset="0"/>
              </a:rPr>
              <a:t>e</a:t>
            </a:r>
            <a:r>
              <a:rPr lang="en-US" altLang="zh-CN" sz="2800" dirty="0" smtClean="0">
                <a:latin typeface="Times New Roman" pitchFamily="18" charset="0"/>
                <a:cs typeface="Times New Roman" pitchFamily="18" charset="0"/>
              </a:rPr>
              <a:t>nvironmental risks</a:t>
            </a:r>
          </a:p>
          <a:p>
            <a:r>
              <a:rPr lang="en-US" altLang="zh-CN" sz="2800" dirty="0">
                <a:latin typeface="Times New Roman" pitchFamily="18" charset="0"/>
                <a:cs typeface="Times New Roman" pitchFamily="18" charset="0"/>
              </a:rPr>
              <a:t>i</a:t>
            </a:r>
            <a:r>
              <a:rPr lang="en-US" altLang="zh-CN" sz="2800" dirty="0" smtClean="0">
                <a:latin typeface="Times New Roman" pitchFamily="18" charset="0"/>
                <a:cs typeface="Times New Roman" pitchFamily="18" charset="0"/>
              </a:rPr>
              <a:t>mpact of climate change on Australia</a:t>
            </a:r>
            <a:endParaRPr lang="zh-CN" altLang="en-US" sz="2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This Unit Is Divided into Six Sections</a:t>
            </a:r>
            <a:endParaRPr lang="zh-CN" altLang="en-US" dirty="0"/>
          </a:p>
        </p:txBody>
      </p:sp>
      <p:sp>
        <p:nvSpPr>
          <p:cNvPr id="3" name="Content Placeholder 2"/>
          <p:cNvSpPr>
            <a:spLocks noGrp="1"/>
          </p:cNvSpPr>
          <p:nvPr>
            <p:ph idx="1"/>
          </p:nvPr>
        </p:nvSpPr>
        <p:spPr>
          <a:xfrm>
            <a:off x="457200" y="1600200"/>
            <a:ext cx="8229600" cy="4972072"/>
          </a:xfrm>
        </p:spPr>
        <p:txBody>
          <a:bodyPr>
            <a:normAutofit/>
          </a:bodyPr>
          <a:lstStyle/>
          <a:p>
            <a:pPr marL="571500" indent="-571500">
              <a:buAutoNum type="romanUcPeriod"/>
            </a:pPr>
            <a:r>
              <a:rPr lang="en-US" altLang="zh-CN" sz="2800" dirty="0" smtClean="0">
                <a:latin typeface="Times New Roman" pitchFamily="18" charset="0"/>
                <a:cs typeface="Times New Roman" pitchFamily="18" charset="0"/>
              </a:rPr>
              <a:t>Australia: Foreign Relations</a:t>
            </a:r>
          </a:p>
          <a:p>
            <a:pPr marL="571500" indent="-571500">
              <a:buAutoNum type="romanUcPeriod"/>
            </a:pPr>
            <a:r>
              <a:rPr lang="en-US" altLang="zh-CN" sz="2800" dirty="0" smtClean="0">
                <a:latin typeface="Times New Roman" pitchFamily="18" charset="0"/>
                <a:cs typeface="Times New Roman" pitchFamily="18" charset="0"/>
              </a:rPr>
              <a:t>Economic Relations</a:t>
            </a:r>
          </a:p>
          <a:p>
            <a:pPr marL="571500" indent="-571500">
              <a:buAutoNum type="romanUcPeriod"/>
            </a:pPr>
            <a:r>
              <a:rPr lang="en-US" altLang="zh-CN" sz="2800" dirty="0" smtClean="0">
                <a:latin typeface="Times New Roman" pitchFamily="18" charset="0"/>
                <a:cs typeface="Times New Roman" pitchFamily="18" charset="0"/>
              </a:rPr>
              <a:t>Education: Global Flows of Capital and People</a:t>
            </a:r>
          </a:p>
          <a:p>
            <a:pPr marL="571500" indent="-571500">
              <a:buAutoNum type="romanUcPeriod"/>
            </a:pPr>
            <a:r>
              <a:rPr lang="en-US" altLang="zh-CN" sz="2800" dirty="0" smtClean="0">
                <a:latin typeface="Times New Roman" pitchFamily="18" charset="0"/>
                <a:cs typeface="Times New Roman" pitchFamily="18" charset="0"/>
              </a:rPr>
              <a:t>Tourism in Australia: Global Flows of Capital, People and Culture</a:t>
            </a:r>
          </a:p>
          <a:p>
            <a:pPr marL="571500" indent="-571500">
              <a:buAutoNum type="romanUcPeriod"/>
            </a:pPr>
            <a:r>
              <a:rPr lang="en-US" altLang="zh-CN" sz="2800" dirty="0" smtClean="0">
                <a:latin typeface="Times New Roman" pitchFamily="18" charset="0"/>
                <a:cs typeface="Times New Roman" pitchFamily="18" charset="0"/>
              </a:rPr>
              <a:t>The Australian Media: Flows of Capital, Culture and Technology</a:t>
            </a:r>
          </a:p>
          <a:p>
            <a:pPr marL="571500" indent="-571500">
              <a:buAutoNum type="romanUcPeriod"/>
            </a:pPr>
            <a:r>
              <a:rPr lang="en-US" altLang="zh-CN" sz="2800" dirty="0" err="1" smtClean="0">
                <a:latin typeface="Times New Roman" pitchFamily="18" charset="0"/>
                <a:cs typeface="Times New Roman" pitchFamily="18" charset="0"/>
              </a:rPr>
              <a:t>Globalisation</a:t>
            </a:r>
            <a:r>
              <a:rPr lang="en-US" altLang="zh-CN" sz="2800" dirty="0" smtClean="0">
                <a:latin typeface="Times New Roman" pitchFamily="18" charset="0"/>
                <a:cs typeface="Times New Roman" pitchFamily="18" charset="0"/>
              </a:rPr>
              <a:t> and Environmental Risks: Flows of Pollution</a:t>
            </a:r>
          </a:p>
          <a:p>
            <a:pPr marL="571500" indent="-571500">
              <a:buAutoNum type="romanUcPeriod"/>
            </a:pP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r>
              <a:rPr lang="en-US" altLang="zh-CN" sz="4000" dirty="0" smtClean="0">
                <a:latin typeface="Times New Roman" pitchFamily="18" charset="0"/>
                <a:cs typeface="Times New Roman" pitchFamily="18" charset="0"/>
              </a:rPr>
              <a:t>I. Australia: Foreign Relations</a:t>
            </a:r>
          </a:p>
        </p:txBody>
      </p:sp>
      <p:sp>
        <p:nvSpPr>
          <p:cNvPr id="3" name="Content Placeholder 2"/>
          <p:cNvSpPr>
            <a:spLocks noGrp="1"/>
          </p:cNvSpPr>
          <p:nvPr>
            <p:ph sz="half" idx="1"/>
          </p:nvPr>
        </p:nvSpPr>
        <p:spPr>
          <a:xfrm>
            <a:off x="457200" y="1643050"/>
            <a:ext cx="3400420" cy="4483113"/>
          </a:xfrm>
        </p:spPr>
        <p:txBody>
          <a:bodyPr>
            <a:noAutofit/>
          </a:bodyPr>
          <a:lstStyle/>
          <a:p>
            <a:r>
              <a:rPr lang="en-US" sz="2000" dirty="0" smtClean="0">
                <a:latin typeface="Times New Roman" pitchFamily="18" charset="0"/>
                <a:cs typeface="Times New Roman" pitchFamily="18" charset="0"/>
              </a:rPr>
              <a:t>There are three </a:t>
            </a:r>
            <a:r>
              <a:rPr lang="en-US" sz="2000" dirty="0">
                <a:latin typeface="Times New Roman" pitchFamily="18" charset="0"/>
                <a:cs typeface="Times New Roman" pitchFamily="18" charset="0"/>
              </a:rPr>
              <a:t>major historical stages in Australia’s relationship with the rest of the world. Each of these stages has a common theme: Australia’s need </a:t>
            </a:r>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find both </a:t>
            </a:r>
            <a:r>
              <a:rPr lang="en-US" sz="2000" dirty="0" smtClean="0">
                <a:latin typeface="Times New Roman" pitchFamily="18" charset="0"/>
                <a:cs typeface="Times New Roman" pitchFamily="18" charset="0"/>
              </a:rPr>
              <a:t>security </a:t>
            </a:r>
            <a:r>
              <a:rPr lang="en-US" sz="2000" dirty="0">
                <a:latin typeface="Times New Roman" pitchFamily="18" charset="0"/>
                <a:cs typeface="Times New Roman" pitchFamily="18" charset="0"/>
              </a:rPr>
              <a:t>and its own active role in the Asia Pacific region.  This concern has taken different directions in these </a:t>
            </a:r>
            <a:r>
              <a:rPr lang="en-US" sz="2000" dirty="0" smtClean="0">
                <a:latin typeface="Times New Roman" pitchFamily="18" charset="0"/>
                <a:cs typeface="Times New Roman" pitchFamily="18" charset="0"/>
              </a:rPr>
              <a:t>three. (Right: Asia-Pacific marked in green)</a:t>
            </a:r>
            <a:endParaRPr lang="zh-CN" altLang="en-US" sz="2000" dirty="0">
              <a:latin typeface="Times New Roman" pitchFamily="18" charset="0"/>
              <a:cs typeface="Times New Roman" pitchFamily="18" charset="0"/>
            </a:endParaRPr>
          </a:p>
        </p:txBody>
      </p:sp>
      <p:pic>
        <p:nvPicPr>
          <p:cNvPr id="5" name="Content Placeholder 4" descr="Asia-Pacific.png"/>
          <p:cNvPicPr>
            <a:picLocks noGrp="1" noChangeAspect="1"/>
          </p:cNvPicPr>
          <p:nvPr>
            <p:ph sz="half" idx="2"/>
          </p:nvPr>
        </p:nvPicPr>
        <p:blipFill>
          <a:blip r:embed="rId2"/>
          <a:stretch>
            <a:fillRect/>
          </a:stretch>
        </p:blipFill>
        <p:spPr>
          <a:xfrm>
            <a:off x="4000496" y="2509327"/>
            <a:ext cx="4686304" cy="237891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Australia: Foreign Relations</a:t>
            </a:r>
            <a:endParaRPr lang="zh-CN" altLang="en-US" sz="4000" dirty="0"/>
          </a:p>
        </p:txBody>
      </p:sp>
      <p:sp>
        <p:nvSpPr>
          <p:cNvPr id="5" name="Content Placeholder 4"/>
          <p:cNvSpPr>
            <a:spLocks noGrp="1"/>
          </p:cNvSpPr>
          <p:nvPr>
            <p:ph idx="1"/>
          </p:nvPr>
        </p:nvSpPr>
        <p:spPr/>
        <p:txBody>
          <a:bodyPr>
            <a:normAutofit/>
          </a:bodyPr>
          <a:lstStyle/>
          <a:p>
            <a:pPr>
              <a:buNone/>
            </a:pPr>
            <a:r>
              <a:rPr lang="en-US" sz="2400" b="1" dirty="0">
                <a:latin typeface="Times New Roman" pitchFamily="18" charset="0"/>
                <a:cs typeface="Times New Roman" pitchFamily="18" charset="0"/>
              </a:rPr>
              <a:t>Stage One: </a:t>
            </a:r>
            <a:r>
              <a:rPr lang="en-US" sz="2400" b="1" dirty="0" smtClean="0">
                <a:latin typeface="Times New Roman" pitchFamily="18" charset="0"/>
                <a:cs typeface="Times New Roman" pitchFamily="18" charset="0"/>
              </a:rPr>
              <a:t>1788-1940s</a:t>
            </a:r>
          </a:p>
          <a:p>
            <a:r>
              <a:rPr lang="en-US" sz="2400" dirty="0" smtClean="0">
                <a:latin typeface="Times New Roman" pitchFamily="18" charset="0"/>
                <a:cs typeface="Times New Roman" pitchFamily="18" charset="0"/>
              </a:rPr>
              <a:t>    Until </a:t>
            </a:r>
            <a:r>
              <a:rPr lang="en-US" sz="2400" dirty="0">
                <a:latin typeface="Times New Roman" pitchFamily="18" charset="0"/>
                <a:cs typeface="Times New Roman" pitchFamily="18" charset="0"/>
              </a:rPr>
              <a:t>1900 Australia comprised a group of six British colonies whose relationship to the rest of the world was dictated by the British government.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On </a:t>
            </a:r>
            <a:r>
              <a:rPr lang="en-US" sz="2400" dirty="0">
                <a:latin typeface="Times New Roman" pitchFamily="18" charset="0"/>
                <a:cs typeface="Times New Roman" pitchFamily="18" charset="0"/>
              </a:rPr>
              <a:t>Federation in 1901, Australia became an independent colony but until the 1940’s it had little control in the field of foreign affairs</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In 1907 it was decided that the “great colonies” including Australia should no longer be called colonies but should be styled “the self-governing dominions beyond the seas”</a:t>
            </a:r>
            <a:endParaRPr lang="zh-CN" altLang="en-US"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Australia: Foreign Relations</a:t>
            </a:r>
            <a:endParaRPr lang="zh-CN" altLang="en-US" sz="4000" dirty="0"/>
          </a:p>
        </p:txBody>
      </p:sp>
      <p:sp>
        <p:nvSpPr>
          <p:cNvPr id="3" name="Content Placeholder 2"/>
          <p:cNvSpPr>
            <a:spLocks noGrp="1"/>
          </p:cNvSpPr>
          <p:nvPr>
            <p:ph idx="1"/>
          </p:nvPr>
        </p:nvSpPr>
        <p:spPr/>
        <p:txBody>
          <a:bodyPr>
            <a:normAutofit/>
          </a:bodyPr>
          <a:lstStyle/>
          <a:p>
            <a:pPr>
              <a:buNone/>
            </a:pPr>
            <a:r>
              <a:rPr lang="en-US" altLang="zh-CN" sz="2400" b="1" dirty="0" smtClean="0">
                <a:latin typeface="Times New Roman" pitchFamily="18" charset="0"/>
                <a:cs typeface="Times New Roman" pitchFamily="18" charset="0"/>
              </a:rPr>
              <a:t>Stage One: 1788-1940s</a:t>
            </a:r>
          </a:p>
          <a:p>
            <a:r>
              <a:rPr lang="en-US" sz="2400" dirty="0" smtClean="0">
                <a:latin typeface="Times New Roman" pitchFamily="18" charset="0"/>
                <a:cs typeface="Times New Roman" pitchFamily="18" charset="0"/>
              </a:rPr>
              <a:t>    During </a:t>
            </a:r>
            <a:r>
              <a:rPr lang="en-US" sz="2400" dirty="0">
                <a:latin typeface="Times New Roman" pitchFamily="18" charset="0"/>
                <a:cs typeface="Times New Roman" pitchFamily="18" charset="0"/>
              </a:rPr>
              <a:t>WWII, the Australian government was horrified at the British neglect of the dangers that Japanese militarism posed to Australia. The government turned from the UK to the USA to cooperate in defending Australia.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The </a:t>
            </a:r>
            <a:r>
              <a:rPr lang="en-US" sz="2400" dirty="0">
                <a:latin typeface="Times New Roman" pitchFamily="18" charset="0"/>
                <a:cs typeface="Times New Roman" pitchFamily="18" charset="0"/>
              </a:rPr>
              <a:t>Statute of Westminster Adoption Act, passed by the Curtin Government in 1942, provided that in future the British Government could only legislate for Australia at Australia’s specific request</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It </a:t>
            </a:r>
            <a:r>
              <a:rPr lang="en-US" sz="2400" dirty="0">
                <a:latin typeface="Times New Roman" pitchFamily="18" charset="0"/>
                <a:cs typeface="Times New Roman" pitchFamily="18" charset="0"/>
              </a:rPr>
              <a:t>was a major step forward in Australia’s preparedness to forge its own legal identity in the world.</a:t>
            </a:r>
            <a:endParaRPr lang="zh-CN" altLang="en-US" sz="2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I. Australia: Foreign Relations</a:t>
            </a:r>
            <a:br>
              <a:rPr lang="en-US" altLang="zh-CN" dirty="0" smtClean="0">
                <a:latin typeface="Times New Roman" pitchFamily="18" charset="0"/>
                <a:cs typeface="Times New Roman" pitchFamily="18" charset="0"/>
              </a:rPr>
            </a:br>
            <a:endParaRPr lang="zh-CN" altLang="en-US" dirty="0"/>
          </a:p>
        </p:txBody>
      </p:sp>
      <p:pic>
        <p:nvPicPr>
          <p:cNvPr id="7" name="Content Placeholder 6" descr="Australia in WWII.jpg"/>
          <p:cNvPicPr>
            <a:picLocks noGrp="1" noChangeAspect="1"/>
          </p:cNvPicPr>
          <p:nvPr>
            <p:ph sz="half" idx="1"/>
          </p:nvPr>
        </p:nvPicPr>
        <p:blipFill>
          <a:blip r:embed="rId2"/>
          <a:stretch>
            <a:fillRect/>
          </a:stretch>
        </p:blipFill>
        <p:spPr>
          <a:xfrm>
            <a:off x="967845" y="1857364"/>
            <a:ext cx="3017309" cy="4572032"/>
          </a:xfrm>
        </p:spPr>
      </p:pic>
      <p:pic>
        <p:nvPicPr>
          <p:cNvPr id="8" name="Content Placeholder 7" descr="australians-arise21-poster2c-circa-1916-data.jpg"/>
          <p:cNvPicPr>
            <a:picLocks noGrp="1" noChangeAspect="1"/>
          </p:cNvPicPr>
          <p:nvPr>
            <p:ph sz="half" idx="2"/>
          </p:nvPr>
        </p:nvPicPr>
        <p:blipFill>
          <a:blip r:embed="rId3"/>
          <a:stretch>
            <a:fillRect/>
          </a:stretch>
        </p:blipFill>
        <p:spPr>
          <a:xfrm>
            <a:off x="4964180" y="1785926"/>
            <a:ext cx="3406639" cy="4714908"/>
          </a:xfrm>
        </p:spPr>
      </p:pic>
      <p:sp>
        <p:nvSpPr>
          <p:cNvPr id="9" name="Rectangle 8"/>
          <p:cNvSpPr/>
          <p:nvPr/>
        </p:nvSpPr>
        <p:spPr>
          <a:xfrm>
            <a:off x="2143108" y="1285860"/>
            <a:ext cx="4714908" cy="400110"/>
          </a:xfrm>
          <a:prstGeom prst="rect">
            <a:avLst/>
          </a:prstGeom>
        </p:spPr>
        <p:txBody>
          <a:bodyPr wrap="square">
            <a:spAutoFit/>
          </a:bodyPr>
          <a:lstStyle/>
          <a:p>
            <a:pPr algn="ctr"/>
            <a:r>
              <a:rPr lang="en-US" altLang="zh-CN" sz="2000" dirty="0" smtClean="0">
                <a:latin typeface="Times New Roman" pitchFamily="18" charset="0"/>
                <a:cs typeface="Times New Roman" pitchFamily="18" charset="0"/>
              </a:rPr>
              <a:t>Australian Posters in WWII</a:t>
            </a:r>
            <a:endParaRPr lang="zh-CN" alt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2557</Words>
  <Application>Microsoft Office PowerPoint</Application>
  <PresentationFormat>On-screen Show (4:3)</PresentationFormat>
  <Paragraphs>153</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英语国家社会与文化入门》 (上册）</vt:lpstr>
      <vt:lpstr>Australia Unit 19 Australia in the World Today</vt:lpstr>
      <vt:lpstr>Quiz</vt:lpstr>
      <vt:lpstr>Focal Points</vt:lpstr>
      <vt:lpstr>This Unit Is Divided into Six Sections</vt:lpstr>
      <vt:lpstr>I. Australia: Foreign Relations</vt:lpstr>
      <vt:lpstr>I. Australia: Foreign Relations</vt:lpstr>
      <vt:lpstr>I. Australia: Foreign Relations</vt:lpstr>
      <vt:lpstr>I. Australia: Foreign Relations </vt:lpstr>
      <vt:lpstr> I. Australia: Foreign Relations </vt:lpstr>
      <vt:lpstr>I. Australia: Foreign Relations</vt:lpstr>
      <vt:lpstr>I. Australia: Foreign Relations</vt:lpstr>
      <vt:lpstr>I. Australia: Foreign Relations</vt:lpstr>
      <vt:lpstr>I. Australia: Foreign Relations</vt:lpstr>
      <vt:lpstr> II. Economic Relations </vt:lpstr>
      <vt:lpstr>II. Economic Relations</vt:lpstr>
      <vt:lpstr>II. Economic Relations</vt:lpstr>
      <vt:lpstr>Slide 18</vt:lpstr>
      <vt:lpstr>II. Economic Relations</vt:lpstr>
      <vt:lpstr>III. Education: Global Flows of Capital and People</vt:lpstr>
      <vt:lpstr>III. Education: Global Flows of Capital and People</vt:lpstr>
      <vt:lpstr>IV. Tourism in Australia: Global Flows of Capital, People and Culture</vt:lpstr>
      <vt:lpstr>IV. Tourism in Australia: Global Flows of Capital, People and Culture</vt:lpstr>
      <vt:lpstr>IV. Tourism in Australia: Global Flows of Capital, People and Culture</vt:lpstr>
      <vt:lpstr>IV. Tourism in Australia: Global Flows of Capital, People and Culture</vt:lpstr>
      <vt:lpstr>IV. Tourism in Australia: Global Flows of Capital, People and Culture</vt:lpstr>
      <vt:lpstr> V. The Australian Media: Flows of Capital, Culture and Technology </vt:lpstr>
      <vt:lpstr>V. The Australian Media: Flows of Capital, Culture and Technology</vt:lpstr>
      <vt:lpstr>VI. Globalisation and Environmental Risks: Flows of Pollution</vt:lpstr>
      <vt:lpstr>  </vt:lpstr>
      <vt:lpstr>VI. Globalisation and Environmental Risks: Flows of Pollution</vt:lpstr>
      <vt:lpstr>VI. Globalisation and Environmental Risks: Flows of Pollution</vt:lpstr>
      <vt:lpstr>VI. Globalisation and Environmental Risks: Flows of Pollution</vt:lpstr>
      <vt:lpstr>Slide 34</vt:lpstr>
      <vt:lpstr>VI. Globalisation and Environmental Risks: Flows of Pollution</vt:lpstr>
      <vt:lpstr>Questions for Discussion</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英语国家社会与文化入门》 (上册）</dc:title>
  <dc:creator>Wang</dc:creator>
  <cp:lastModifiedBy>Wang</cp:lastModifiedBy>
  <cp:revision>82</cp:revision>
  <dcterms:created xsi:type="dcterms:W3CDTF">2015-11-20T18:06:49Z</dcterms:created>
  <dcterms:modified xsi:type="dcterms:W3CDTF">2015-11-24T19:10:32Z</dcterms:modified>
</cp:coreProperties>
</file>